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23"/>
  </p:notesMasterIdLst>
  <p:sldIdLst>
    <p:sldId id="256" r:id="rId5"/>
    <p:sldId id="257" r:id="rId6"/>
    <p:sldId id="258" r:id="rId7"/>
    <p:sldId id="259" r:id="rId8"/>
    <p:sldId id="260" r:id="rId9"/>
    <p:sldId id="261" r:id="rId10"/>
    <p:sldId id="269" r:id="rId11"/>
    <p:sldId id="262" r:id="rId12"/>
    <p:sldId id="270" r:id="rId13"/>
    <p:sldId id="263" r:id="rId14"/>
    <p:sldId id="264" r:id="rId15"/>
    <p:sldId id="265" r:id="rId16"/>
    <p:sldId id="266" r:id="rId17"/>
    <p:sldId id="271" r:id="rId18"/>
    <p:sldId id="272" r:id="rId19"/>
    <p:sldId id="267" r:id="rId20"/>
    <p:sldId id="273" r:id="rId21"/>
    <p:sldId id="268" r:id="rId22"/>
  </p:sldIdLst>
  <p:sldSz cx="9144000" cy="5143500" type="screen16x9"/>
  <p:notesSz cx="6858000" cy="9144000"/>
  <p:defaultTextStyle>
    <a:defPPr>
      <a:defRPr lang="es-419"/>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6" name="PlaceHolder 1"/>
          <p:cNvSpPr>
            <a:spLocks noGrp="1" noRot="1" noChangeAspect="1"/>
          </p:cNvSpPr>
          <p:nvPr>
            <p:ph type="sldImg"/>
          </p:nvPr>
        </p:nvSpPr>
        <p:spPr>
          <a:xfrm>
            <a:off x="533520" y="764280"/>
            <a:ext cx="6704640" cy="3771360"/>
          </a:xfrm>
          <a:prstGeom prst="rect">
            <a:avLst/>
          </a:prstGeom>
          <a:noFill/>
          <a:ln w="0">
            <a:noFill/>
          </a:ln>
        </p:spPr>
        <p:txBody>
          <a:bodyPr lIns="0" tIns="0" rIns="0" bIns="0" anchor="ctr">
            <a:noAutofit/>
          </a:bodyPr>
          <a:lstStyle/>
          <a:p>
            <a:r>
              <a:rPr lang="es-ES" sz="1800" b="0" strike="noStrike" spc="-1">
                <a:solidFill>
                  <a:srgbClr val="000000"/>
                </a:solidFill>
                <a:latin typeface="Calibri"/>
              </a:rPr>
              <a:t>Pulse para desplazar la diapositiva</a:t>
            </a:r>
          </a:p>
        </p:txBody>
      </p:sp>
      <p:sp>
        <p:nvSpPr>
          <p:cNvPr id="157"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r>
              <a:rPr lang="es-CO" sz="2000" b="0" strike="noStrike" spc="-1">
                <a:latin typeface="Arial"/>
              </a:rPr>
              <a:t>Pulse para editar el formato de las notas</a:t>
            </a:r>
          </a:p>
        </p:txBody>
      </p:sp>
      <p:sp>
        <p:nvSpPr>
          <p:cNvPr id="158" name="PlaceHolder 3"/>
          <p:cNvSpPr>
            <a:spLocks noGrp="1"/>
          </p:cNvSpPr>
          <p:nvPr>
            <p:ph type="hdr"/>
          </p:nvPr>
        </p:nvSpPr>
        <p:spPr>
          <a:xfrm>
            <a:off x="0" y="0"/>
            <a:ext cx="3372840" cy="502560"/>
          </a:xfrm>
          <a:prstGeom prst="rect">
            <a:avLst/>
          </a:prstGeom>
          <a:noFill/>
          <a:ln w="0">
            <a:noFill/>
          </a:ln>
        </p:spPr>
        <p:txBody>
          <a:bodyPr lIns="0" tIns="0" rIns="0" bIns="0" anchor="t">
            <a:noAutofit/>
          </a:bodyPr>
          <a:lstStyle/>
          <a:p>
            <a:r>
              <a:rPr lang="es-CO" sz="1400" b="0" strike="noStrike" spc="-1">
                <a:latin typeface="Times New Roman"/>
              </a:rPr>
              <a:t>&lt;cabecera&gt;</a:t>
            </a:r>
          </a:p>
        </p:txBody>
      </p:sp>
      <p:sp>
        <p:nvSpPr>
          <p:cNvPr id="159" name="PlaceHolder 4"/>
          <p:cNvSpPr>
            <a:spLocks noGrp="1"/>
          </p:cNvSpPr>
          <p:nvPr>
            <p:ph type="dt" idx="1"/>
          </p:nvPr>
        </p:nvSpPr>
        <p:spPr>
          <a:xfrm>
            <a:off x="4399200" y="0"/>
            <a:ext cx="3372840" cy="502560"/>
          </a:xfrm>
          <a:prstGeom prst="rect">
            <a:avLst/>
          </a:prstGeom>
          <a:noFill/>
          <a:ln w="0">
            <a:noFill/>
          </a:ln>
        </p:spPr>
        <p:txBody>
          <a:bodyPr lIns="0" tIns="0" rIns="0" bIns="0" anchor="t">
            <a:noAutofit/>
          </a:bodyPr>
          <a:lstStyle>
            <a:lvl1pPr algn="r">
              <a:buNone/>
              <a:defRPr lang="es-CO" sz="1400" b="0" strike="noStrike" spc="-1">
                <a:latin typeface="Times New Roman"/>
              </a:defRPr>
            </a:lvl1pPr>
          </a:lstStyle>
          <a:p>
            <a:pPr algn="r">
              <a:buNone/>
            </a:pPr>
            <a:r>
              <a:rPr lang="es-CO" sz="1400" b="0" strike="noStrike" spc="-1">
                <a:latin typeface="Times New Roman"/>
              </a:rPr>
              <a:t>&lt;fecha/hora&gt;</a:t>
            </a:r>
          </a:p>
        </p:txBody>
      </p:sp>
      <p:sp>
        <p:nvSpPr>
          <p:cNvPr id="160" name="PlaceHolder 5"/>
          <p:cNvSpPr>
            <a:spLocks noGrp="1"/>
          </p:cNvSpPr>
          <p:nvPr>
            <p:ph type="ftr" idx="2"/>
          </p:nvPr>
        </p:nvSpPr>
        <p:spPr>
          <a:xfrm>
            <a:off x="0" y="9555480"/>
            <a:ext cx="3372840" cy="502560"/>
          </a:xfrm>
          <a:prstGeom prst="rect">
            <a:avLst/>
          </a:prstGeom>
          <a:noFill/>
          <a:ln w="0">
            <a:noFill/>
          </a:ln>
        </p:spPr>
        <p:txBody>
          <a:bodyPr lIns="0" tIns="0" rIns="0" bIns="0" anchor="b">
            <a:noAutofit/>
          </a:bodyPr>
          <a:lstStyle>
            <a:lvl1pPr>
              <a:defRPr lang="es-CO" sz="1400" b="0" strike="noStrike" spc="-1">
                <a:latin typeface="Times New Roman"/>
              </a:defRPr>
            </a:lvl1pPr>
          </a:lstStyle>
          <a:p>
            <a:r>
              <a:rPr lang="es-CO" sz="1400" b="0" strike="noStrike" spc="-1">
                <a:latin typeface="Times New Roman"/>
              </a:rPr>
              <a:t>&lt;pie de página&gt;</a:t>
            </a:r>
          </a:p>
        </p:txBody>
      </p:sp>
      <p:sp>
        <p:nvSpPr>
          <p:cNvPr id="161" name="PlaceHolder 6"/>
          <p:cNvSpPr>
            <a:spLocks noGrp="1"/>
          </p:cNvSpPr>
          <p:nvPr>
            <p:ph type="sldNum" idx="3"/>
          </p:nvPr>
        </p:nvSpPr>
        <p:spPr>
          <a:xfrm>
            <a:off x="4399200" y="9555480"/>
            <a:ext cx="3372840" cy="502560"/>
          </a:xfrm>
          <a:prstGeom prst="rect">
            <a:avLst/>
          </a:prstGeom>
          <a:noFill/>
          <a:ln w="0">
            <a:noFill/>
          </a:ln>
        </p:spPr>
        <p:txBody>
          <a:bodyPr lIns="0" tIns="0" rIns="0" bIns="0" anchor="b">
            <a:noAutofit/>
          </a:bodyPr>
          <a:lstStyle>
            <a:lvl1pPr algn="r">
              <a:buNone/>
              <a:defRPr lang="es-CO" sz="1400" b="0" strike="noStrike" spc="-1">
                <a:latin typeface="Times New Roman"/>
              </a:defRPr>
            </a:lvl1pPr>
          </a:lstStyle>
          <a:p>
            <a:pPr algn="r">
              <a:buNone/>
            </a:pPr>
            <a:fld id="{5965B928-DD50-4837-9022-ECC9D7DF3980}" type="slidenum">
              <a:rPr lang="es-CO" sz="1400" b="0" strike="noStrike" spc="-1">
                <a:latin typeface="Times New Roman"/>
              </a:rPr>
              <a:t>‹Nº›</a:t>
            </a:fld>
            <a:endParaRPr lang="es-CO"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419" dirty="0"/>
          </a:p>
        </p:txBody>
      </p:sp>
      <p:sp>
        <p:nvSpPr>
          <p:cNvPr id="4" name="Marcador de número de diapositiva 3"/>
          <p:cNvSpPr>
            <a:spLocks noGrp="1"/>
          </p:cNvSpPr>
          <p:nvPr>
            <p:ph type="sldNum" idx="3"/>
          </p:nvPr>
        </p:nvSpPr>
        <p:spPr/>
        <p:txBody>
          <a:bodyPr/>
          <a:lstStyle/>
          <a:p>
            <a:pPr algn="r">
              <a:buNone/>
            </a:pPr>
            <a:fld id="{5965B928-DD50-4837-9022-ECC9D7DF3980}" type="slidenum">
              <a:rPr lang="es-CO" sz="1400" b="0" strike="noStrike" spc="-1" smtClean="0">
                <a:latin typeface="Times New Roman"/>
              </a:rPr>
              <a:t>4</a:t>
            </a:fld>
            <a:endParaRPr lang="es-CO" sz="1400" b="0" strike="noStrike" spc="-1">
              <a:latin typeface="Times New Roman"/>
            </a:endParaRPr>
          </a:p>
        </p:txBody>
      </p:sp>
    </p:spTree>
    <p:extLst>
      <p:ext uri="{BB962C8B-B14F-4D97-AF65-F5344CB8AC3E}">
        <p14:creationId xmlns:p14="http://schemas.microsoft.com/office/powerpoint/2010/main" val="3811587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PlaceHolder 1"/>
          <p:cNvSpPr>
            <a:spLocks noGrp="1" noRot="1" noChangeAspect="1"/>
          </p:cNvSpPr>
          <p:nvPr>
            <p:ph type="sldImg"/>
          </p:nvPr>
        </p:nvSpPr>
        <p:spPr>
          <a:xfrm>
            <a:off x="685800" y="1143000"/>
            <a:ext cx="5486040" cy="3085920"/>
          </a:xfrm>
          <a:prstGeom prst="rect">
            <a:avLst/>
          </a:prstGeom>
          <a:ln w="0">
            <a:noFill/>
          </a:ln>
        </p:spPr>
      </p:sp>
      <p:sp>
        <p:nvSpPr>
          <p:cNvPr id="20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s-CO" sz="2000" b="0" strike="noStrike" spc="-1">
              <a:latin typeface="Arial"/>
            </a:endParaRPr>
          </a:p>
        </p:txBody>
      </p:sp>
      <p:sp>
        <p:nvSpPr>
          <p:cNvPr id="202" name="PlaceHolder 3"/>
          <p:cNvSpPr>
            <a:spLocks noGrp="1"/>
          </p:cNvSpPr>
          <p:nvPr>
            <p:ph type="sldNum" idx="4"/>
          </p:nvPr>
        </p:nvSpPr>
        <p:spPr>
          <a:xfrm>
            <a:off x="3884760" y="8685360"/>
            <a:ext cx="2971440" cy="458280"/>
          </a:xfrm>
          <a:prstGeom prst="rect">
            <a:avLst/>
          </a:prstGeom>
          <a:noFill/>
          <a:ln w="0">
            <a:noFill/>
          </a:ln>
        </p:spPr>
        <p:txBody>
          <a:bodyPr anchor="b">
            <a:noAutofit/>
          </a:bodyPr>
          <a:lstStyle>
            <a:lvl1pPr algn="r">
              <a:lnSpc>
                <a:spcPct val="100000"/>
              </a:lnSpc>
              <a:buNone/>
              <a:defRPr lang="es-419" sz="1200" b="0" strike="noStrike" spc="-1">
                <a:latin typeface="Times New Roman"/>
              </a:defRPr>
            </a:lvl1pPr>
          </a:lstStyle>
          <a:p>
            <a:pPr algn="r">
              <a:lnSpc>
                <a:spcPct val="100000"/>
              </a:lnSpc>
              <a:buNone/>
            </a:pPr>
            <a:fld id="{AB9A60DC-0FB6-4FD0-A890-638DA8670C1C}" type="slidenum">
              <a:rPr lang="es-419" sz="1200" b="0" strike="noStrike" spc="-1">
                <a:latin typeface="Times New Roman"/>
              </a:rPr>
              <a:t>11</a:t>
            </a:fld>
            <a:endParaRPr lang="es-CO"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25"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26"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28"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29"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30"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31"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33"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34"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35"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36"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37"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38"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43"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es-CO"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45"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47"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48"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buNone/>
            </a:pPr>
            <a:endParaRPr lang="es-CO"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52"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53"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54"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4"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es-CO"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56"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57"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58"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60"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61"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62"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64"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65"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67"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68"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69"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70"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72"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73"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74"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75"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76"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77"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82"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es-CO"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84"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86"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87"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6"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9"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buNone/>
            </a:pPr>
            <a:endParaRPr lang="es-CO"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91"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92"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93"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95"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96"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97"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99"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100"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101"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03"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104"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06"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107"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108"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109"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11"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112"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113"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114"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115"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116"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21"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es-CO"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23"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8"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9"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25"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126"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8"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buNone/>
            </a:pPr>
            <a:endParaRPr lang="es-CO"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30"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131"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132"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34"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135"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136"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38"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139"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140"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42"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143"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45"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146"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147"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148"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50"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151"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152"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153"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154"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155"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buNone/>
            </a:pPr>
            <a:endParaRPr lang="es-CO"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3"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14"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15"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7"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18"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19"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21"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22"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23"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Imagen 6" descr="portada-gobierno.png"/>
          <p:cNvPicPr/>
          <p:nvPr/>
        </p:nvPicPr>
        <p:blipFill>
          <a:blip r:embed="rId14"/>
          <a:stretch/>
        </p:blipFill>
        <p:spPr>
          <a:xfrm>
            <a:off x="0" y="0"/>
            <a:ext cx="9143640" cy="5143320"/>
          </a:xfrm>
          <a:prstGeom prst="rect">
            <a:avLst/>
          </a:prstGeom>
          <a:ln w="0">
            <a:noFill/>
          </a:ln>
        </p:spPr>
      </p:pic>
      <p:sp>
        <p:nvSpPr>
          <p:cNvPr id="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r>
              <a:rPr lang="es-ES" sz="1800" b="0" strike="noStrike" spc="-1">
                <a:solidFill>
                  <a:srgbClr val="000000"/>
                </a:solidFill>
                <a:latin typeface="Calibri"/>
              </a:rPr>
              <a:t>Pulse para editar el formato del texto de título</a:t>
            </a:r>
          </a:p>
        </p:txBody>
      </p:sp>
      <p:sp>
        <p:nvSpPr>
          <p:cNvPr id="2"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fontScale="92000"/>
          </a:bodyPr>
          <a:lstStyle/>
          <a:p>
            <a:pPr marL="432000" indent="-324000">
              <a:spcBef>
                <a:spcPts val="1417"/>
              </a:spcBef>
              <a:buClr>
                <a:srgbClr val="000000"/>
              </a:buClr>
              <a:buSzPct val="45000"/>
              <a:buFont typeface="Wingdings" charset="2"/>
              <a:buChar char=""/>
            </a:pPr>
            <a:r>
              <a:rPr lang="es-ES" sz="3200" b="0" strike="noStrike" spc="-1">
                <a:solidFill>
                  <a:srgbClr val="000000"/>
                </a:solidFill>
                <a:latin typeface="Calibri"/>
              </a:rPr>
              <a:t>Pulse para editar el formato de texto del esquema</a:t>
            </a:r>
          </a:p>
          <a:p>
            <a:pPr marL="864000" lvl="1" indent="-324000">
              <a:spcBef>
                <a:spcPts val="1134"/>
              </a:spcBef>
              <a:buClr>
                <a:srgbClr val="000000"/>
              </a:buClr>
              <a:buSzPct val="75000"/>
              <a:buFont typeface="Symbol" charset="2"/>
              <a:buChar char=""/>
            </a:pPr>
            <a:r>
              <a:rPr lang="es-ES" sz="2400" b="0" strike="noStrike" spc="-1">
                <a:solidFill>
                  <a:srgbClr val="000000"/>
                </a:solidFill>
                <a:latin typeface="Calibri"/>
              </a:rPr>
              <a:t>Segundo nivel del esquema</a:t>
            </a:r>
          </a:p>
          <a:p>
            <a:pPr marL="1296000" lvl="2" indent="-288000">
              <a:spcBef>
                <a:spcPts val="850"/>
              </a:spcBef>
              <a:buClr>
                <a:srgbClr val="000000"/>
              </a:buClr>
              <a:buSzPct val="45000"/>
              <a:buFont typeface="Wingdings" charset="2"/>
              <a:buChar char=""/>
            </a:pPr>
            <a:r>
              <a:rPr lang="es-ES" sz="2000" b="0" strike="noStrike" spc="-1">
                <a:solidFill>
                  <a:srgbClr val="000000"/>
                </a:solidFill>
                <a:latin typeface="Calibri"/>
              </a:rPr>
              <a:t>Tercer nivel del esquema</a:t>
            </a:r>
          </a:p>
          <a:p>
            <a:pPr marL="1728000" lvl="3" indent="-216000">
              <a:spcBef>
                <a:spcPts val="567"/>
              </a:spcBef>
              <a:buClr>
                <a:srgbClr val="000000"/>
              </a:buClr>
              <a:buSzPct val="75000"/>
              <a:buFont typeface="Symbol" charset="2"/>
              <a:buChar char=""/>
            </a:pPr>
            <a:r>
              <a:rPr lang="es-ES" sz="2000" b="0" strike="noStrike" spc="-1">
                <a:solidFill>
                  <a:srgbClr val="000000"/>
                </a:solidFill>
                <a:latin typeface="Calibri"/>
              </a:rPr>
              <a:t>Cuarto nivel del esquema</a:t>
            </a:r>
          </a:p>
          <a:p>
            <a:pPr marL="2160000" lvl="4" indent="-216000">
              <a:spcBef>
                <a:spcPts val="283"/>
              </a:spcBef>
              <a:buClr>
                <a:srgbClr val="000000"/>
              </a:buClr>
              <a:buSzPct val="45000"/>
              <a:buFont typeface="Wingdings" charset="2"/>
              <a:buChar char=""/>
            </a:pPr>
            <a:r>
              <a:rPr lang="es-ES" sz="2000" b="0" strike="noStrike" spc="-1">
                <a:solidFill>
                  <a:srgbClr val="000000"/>
                </a:solidFill>
                <a:latin typeface="Calibri"/>
              </a:rPr>
              <a:t>Quinto nivel del esquema</a:t>
            </a:r>
          </a:p>
          <a:p>
            <a:pPr marL="2592000" lvl="5" indent="-216000">
              <a:spcBef>
                <a:spcPts val="283"/>
              </a:spcBef>
              <a:buClr>
                <a:srgbClr val="000000"/>
              </a:buClr>
              <a:buSzPct val="45000"/>
              <a:buFont typeface="Wingdings" charset="2"/>
              <a:buChar char=""/>
            </a:pPr>
            <a:r>
              <a:rPr lang="es-ES" sz="2000" b="0" strike="noStrike" spc="-1">
                <a:solidFill>
                  <a:srgbClr val="000000"/>
                </a:solidFill>
                <a:latin typeface="Calibri"/>
              </a:rPr>
              <a:t>Sexto nivel del esquema</a:t>
            </a:r>
          </a:p>
          <a:p>
            <a:pPr marL="3024000" lvl="6" indent="-216000">
              <a:spcBef>
                <a:spcPts val="283"/>
              </a:spcBef>
              <a:buClr>
                <a:srgbClr val="000000"/>
              </a:buClr>
              <a:buSzPct val="45000"/>
              <a:buFont typeface="Wingdings" charset="2"/>
              <a:buChar char=""/>
            </a:pPr>
            <a:r>
              <a:rPr lang="es-ES" sz="2000" b="0" strike="noStrike" spc="-1">
                <a:solidFill>
                  <a:srgbClr val="000000"/>
                </a:solidFill>
                <a:latin typeface="Calibri"/>
              </a:rPr>
              <a:t>Séptimo nivel del esquema</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419"/>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9" name="Imagen 6" descr="portada.png"/>
          <p:cNvPicPr/>
          <p:nvPr/>
        </p:nvPicPr>
        <p:blipFill>
          <a:blip r:embed="rId14"/>
          <a:stretch/>
        </p:blipFill>
        <p:spPr>
          <a:xfrm>
            <a:off x="0" y="0"/>
            <a:ext cx="9143640" cy="5143320"/>
          </a:xfrm>
          <a:prstGeom prst="rect">
            <a:avLst/>
          </a:prstGeom>
          <a:ln w="0">
            <a:noFill/>
          </a:ln>
        </p:spPr>
      </p:pic>
      <p:sp>
        <p:nvSpPr>
          <p:cNvPr id="4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r>
              <a:rPr lang="es-ES" sz="1800" b="0" strike="noStrike" spc="-1">
                <a:solidFill>
                  <a:srgbClr val="000000"/>
                </a:solidFill>
                <a:latin typeface="Calibri"/>
              </a:rPr>
              <a:t>Pulse para editar el formato del texto de título</a:t>
            </a:r>
          </a:p>
        </p:txBody>
      </p:sp>
      <p:sp>
        <p:nvSpPr>
          <p:cNvPr id="41"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fontScale="92000"/>
          </a:bodyPr>
          <a:lstStyle/>
          <a:p>
            <a:pPr marL="432000" indent="-324000">
              <a:spcBef>
                <a:spcPts val="1417"/>
              </a:spcBef>
              <a:buClr>
                <a:srgbClr val="000000"/>
              </a:buClr>
              <a:buSzPct val="45000"/>
              <a:buFont typeface="Wingdings" charset="2"/>
              <a:buChar char=""/>
            </a:pPr>
            <a:r>
              <a:rPr lang="es-ES" sz="3200" b="0" strike="noStrike" spc="-1">
                <a:solidFill>
                  <a:srgbClr val="000000"/>
                </a:solidFill>
                <a:latin typeface="Calibri"/>
              </a:rPr>
              <a:t>Pulse para editar el formato de texto del esquema</a:t>
            </a:r>
          </a:p>
          <a:p>
            <a:pPr marL="864000" lvl="1" indent="-324000">
              <a:spcBef>
                <a:spcPts val="1134"/>
              </a:spcBef>
              <a:buClr>
                <a:srgbClr val="000000"/>
              </a:buClr>
              <a:buSzPct val="75000"/>
              <a:buFont typeface="Symbol" charset="2"/>
              <a:buChar char=""/>
            </a:pPr>
            <a:r>
              <a:rPr lang="es-ES" sz="2400" b="0" strike="noStrike" spc="-1">
                <a:solidFill>
                  <a:srgbClr val="000000"/>
                </a:solidFill>
                <a:latin typeface="Calibri"/>
              </a:rPr>
              <a:t>Segundo nivel del esquema</a:t>
            </a:r>
          </a:p>
          <a:p>
            <a:pPr marL="1296000" lvl="2" indent="-288000">
              <a:spcBef>
                <a:spcPts val="850"/>
              </a:spcBef>
              <a:buClr>
                <a:srgbClr val="000000"/>
              </a:buClr>
              <a:buSzPct val="45000"/>
              <a:buFont typeface="Wingdings" charset="2"/>
              <a:buChar char=""/>
            </a:pPr>
            <a:r>
              <a:rPr lang="es-ES" sz="2000" b="0" strike="noStrike" spc="-1">
                <a:solidFill>
                  <a:srgbClr val="000000"/>
                </a:solidFill>
                <a:latin typeface="Calibri"/>
              </a:rPr>
              <a:t>Tercer nivel del esquema</a:t>
            </a:r>
          </a:p>
          <a:p>
            <a:pPr marL="1728000" lvl="3" indent="-216000">
              <a:spcBef>
                <a:spcPts val="567"/>
              </a:spcBef>
              <a:buClr>
                <a:srgbClr val="000000"/>
              </a:buClr>
              <a:buSzPct val="75000"/>
              <a:buFont typeface="Symbol" charset="2"/>
              <a:buChar char=""/>
            </a:pPr>
            <a:r>
              <a:rPr lang="es-ES" sz="2000" b="0" strike="noStrike" spc="-1">
                <a:solidFill>
                  <a:srgbClr val="000000"/>
                </a:solidFill>
                <a:latin typeface="Calibri"/>
              </a:rPr>
              <a:t>Cuarto nivel del esquema</a:t>
            </a:r>
          </a:p>
          <a:p>
            <a:pPr marL="2160000" lvl="4" indent="-216000">
              <a:spcBef>
                <a:spcPts val="283"/>
              </a:spcBef>
              <a:buClr>
                <a:srgbClr val="000000"/>
              </a:buClr>
              <a:buSzPct val="45000"/>
              <a:buFont typeface="Wingdings" charset="2"/>
              <a:buChar char=""/>
            </a:pPr>
            <a:r>
              <a:rPr lang="es-ES" sz="2000" b="0" strike="noStrike" spc="-1">
                <a:solidFill>
                  <a:srgbClr val="000000"/>
                </a:solidFill>
                <a:latin typeface="Calibri"/>
              </a:rPr>
              <a:t>Quinto nivel del esquema</a:t>
            </a:r>
          </a:p>
          <a:p>
            <a:pPr marL="2592000" lvl="5" indent="-216000">
              <a:spcBef>
                <a:spcPts val="283"/>
              </a:spcBef>
              <a:buClr>
                <a:srgbClr val="000000"/>
              </a:buClr>
              <a:buSzPct val="45000"/>
              <a:buFont typeface="Wingdings" charset="2"/>
              <a:buChar char=""/>
            </a:pPr>
            <a:r>
              <a:rPr lang="es-ES" sz="2000" b="0" strike="noStrike" spc="-1">
                <a:solidFill>
                  <a:srgbClr val="000000"/>
                </a:solidFill>
                <a:latin typeface="Calibri"/>
              </a:rPr>
              <a:t>Sexto nivel del esquema</a:t>
            </a:r>
          </a:p>
          <a:p>
            <a:pPr marL="3024000" lvl="6" indent="-216000">
              <a:spcBef>
                <a:spcPts val="283"/>
              </a:spcBef>
              <a:buClr>
                <a:srgbClr val="000000"/>
              </a:buClr>
              <a:buSzPct val="45000"/>
              <a:buFont typeface="Wingdings" charset="2"/>
              <a:buChar char=""/>
            </a:pPr>
            <a:r>
              <a:rPr lang="es-ES" sz="2000" b="0" strike="noStrike" spc="-1">
                <a:solidFill>
                  <a:srgbClr val="000000"/>
                </a:solidFill>
                <a:latin typeface="Calibri"/>
              </a:rPr>
              <a:t>Séptimo nivel del esquema</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419"/>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8" name="Imagen 6" descr="interna.png"/>
          <p:cNvPicPr/>
          <p:nvPr/>
        </p:nvPicPr>
        <p:blipFill>
          <a:blip r:embed="rId14"/>
          <a:stretch/>
        </p:blipFill>
        <p:spPr>
          <a:xfrm>
            <a:off x="0" y="0"/>
            <a:ext cx="9143640" cy="5143320"/>
          </a:xfrm>
          <a:prstGeom prst="rect">
            <a:avLst/>
          </a:prstGeom>
          <a:ln w="0">
            <a:noFill/>
          </a:ln>
        </p:spPr>
      </p:pic>
      <p:sp>
        <p:nvSpPr>
          <p:cNvPr id="7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r>
              <a:rPr lang="es-ES" sz="1800" b="0" strike="noStrike" spc="-1">
                <a:solidFill>
                  <a:srgbClr val="000000"/>
                </a:solidFill>
                <a:latin typeface="Calibri"/>
              </a:rPr>
              <a:t>Pulse para editar el formato del texto de título</a:t>
            </a:r>
          </a:p>
        </p:txBody>
      </p:sp>
      <p:sp>
        <p:nvSpPr>
          <p:cNvPr id="80"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fontScale="92000"/>
          </a:bodyPr>
          <a:lstStyle/>
          <a:p>
            <a:pPr marL="432000" indent="-324000">
              <a:spcBef>
                <a:spcPts val="1417"/>
              </a:spcBef>
              <a:buClr>
                <a:srgbClr val="000000"/>
              </a:buClr>
              <a:buSzPct val="45000"/>
              <a:buFont typeface="Wingdings" charset="2"/>
              <a:buChar char=""/>
            </a:pPr>
            <a:r>
              <a:rPr lang="es-ES" sz="3200" b="0" strike="noStrike" spc="-1">
                <a:solidFill>
                  <a:srgbClr val="000000"/>
                </a:solidFill>
                <a:latin typeface="Calibri"/>
              </a:rPr>
              <a:t>Pulse para editar el formato de texto del esquema</a:t>
            </a:r>
          </a:p>
          <a:p>
            <a:pPr marL="864000" lvl="1" indent="-324000">
              <a:spcBef>
                <a:spcPts val="1134"/>
              </a:spcBef>
              <a:buClr>
                <a:srgbClr val="000000"/>
              </a:buClr>
              <a:buSzPct val="75000"/>
              <a:buFont typeface="Symbol" charset="2"/>
              <a:buChar char=""/>
            </a:pPr>
            <a:r>
              <a:rPr lang="es-ES" sz="2400" b="0" strike="noStrike" spc="-1">
                <a:solidFill>
                  <a:srgbClr val="000000"/>
                </a:solidFill>
                <a:latin typeface="Calibri"/>
              </a:rPr>
              <a:t>Segundo nivel del esquema</a:t>
            </a:r>
          </a:p>
          <a:p>
            <a:pPr marL="1296000" lvl="2" indent="-288000">
              <a:spcBef>
                <a:spcPts val="850"/>
              </a:spcBef>
              <a:buClr>
                <a:srgbClr val="000000"/>
              </a:buClr>
              <a:buSzPct val="45000"/>
              <a:buFont typeface="Wingdings" charset="2"/>
              <a:buChar char=""/>
            </a:pPr>
            <a:r>
              <a:rPr lang="es-ES" sz="2000" b="0" strike="noStrike" spc="-1">
                <a:solidFill>
                  <a:srgbClr val="000000"/>
                </a:solidFill>
                <a:latin typeface="Calibri"/>
              </a:rPr>
              <a:t>Tercer nivel del esquema</a:t>
            </a:r>
          </a:p>
          <a:p>
            <a:pPr marL="1728000" lvl="3" indent="-216000">
              <a:spcBef>
                <a:spcPts val="567"/>
              </a:spcBef>
              <a:buClr>
                <a:srgbClr val="000000"/>
              </a:buClr>
              <a:buSzPct val="75000"/>
              <a:buFont typeface="Symbol" charset="2"/>
              <a:buChar char=""/>
            </a:pPr>
            <a:r>
              <a:rPr lang="es-ES" sz="2000" b="0" strike="noStrike" spc="-1">
                <a:solidFill>
                  <a:srgbClr val="000000"/>
                </a:solidFill>
                <a:latin typeface="Calibri"/>
              </a:rPr>
              <a:t>Cuarto nivel del esquema</a:t>
            </a:r>
          </a:p>
          <a:p>
            <a:pPr marL="2160000" lvl="4" indent="-216000">
              <a:spcBef>
                <a:spcPts val="283"/>
              </a:spcBef>
              <a:buClr>
                <a:srgbClr val="000000"/>
              </a:buClr>
              <a:buSzPct val="45000"/>
              <a:buFont typeface="Wingdings" charset="2"/>
              <a:buChar char=""/>
            </a:pPr>
            <a:r>
              <a:rPr lang="es-ES" sz="2000" b="0" strike="noStrike" spc="-1">
                <a:solidFill>
                  <a:srgbClr val="000000"/>
                </a:solidFill>
                <a:latin typeface="Calibri"/>
              </a:rPr>
              <a:t>Quinto nivel del esquema</a:t>
            </a:r>
          </a:p>
          <a:p>
            <a:pPr marL="2592000" lvl="5" indent="-216000">
              <a:spcBef>
                <a:spcPts val="283"/>
              </a:spcBef>
              <a:buClr>
                <a:srgbClr val="000000"/>
              </a:buClr>
              <a:buSzPct val="45000"/>
              <a:buFont typeface="Wingdings" charset="2"/>
              <a:buChar char=""/>
            </a:pPr>
            <a:r>
              <a:rPr lang="es-ES" sz="2000" b="0" strike="noStrike" spc="-1">
                <a:solidFill>
                  <a:srgbClr val="000000"/>
                </a:solidFill>
                <a:latin typeface="Calibri"/>
              </a:rPr>
              <a:t>Sexto nivel del esquema</a:t>
            </a:r>
          </a:p>
          <a:p>
            <a:pPr marL="3024000" lvl="6" indent="-216000">
              <a:spcBef>
                <a:spcPts val="283"/>
              </a:spcBef>
              <a:buClr>
                <a:srgbClr val="000000"/>
              </a:buClr>
              <a:buSzPct val="45000"/>
              <a:buFont typeface="Wingdings" charset="2"/>
              <a:buChar char=""/>
            </a:pPr>
            <a:r>
              <a:rPr lang="es-ES" sz="2000" b="0" strike="noStrike" spc="-1">
                <a:solidFill>
                  <a:srgbClr val="000000"/>
                </a:solidFill>
                <a:latin typeface="Calibri"/>
              </a:rPr>
              <a:t>Séptimo nivel del esquema</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419"/>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17" name="Imagen 4" descr="cierre.png"/>
          <p:cNvPicPr/>
          <p:nvPr/>
        </p:nvPicPr>
        <p:blipFill>
          <a:blip r:embed="rId14"/>
          <a:stretch/>
        </p:blipFill>
        <p:spPr>
          <a:xfrm>
            <a:off x="0" y="0"/>
            <a:ext cx="9143640" cy="5143320"/>
          </a:xfrm>
          <a:prstGeom prst="rect">
            <a:avLst/>
          </a:prstGeom>
          <a:ln w="0">
            <a:noFill/>
          </a:ln>
        </p:spPr>
      </p:pic>
      <p:sp>
        <p:nvSpPr>
          <p:cNvPr id="11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r>
              <a:rPr lang="es-ES" sz="1800" b="0" strike="noStrike" spc="-1">
                <a:solidFill>
                  <a:srgbClr val="000000"/>
                </a:solidFill>
                <a:latin typeface="Calibri"/>
              </a:rPr>
              <a:t>Pulse para editar el formato del texto de título</a:t>
            </a:r>
          </a:p>
        </p:txBody>
      </p:sp>
      <p:sp>
        <p:nvSpPr>
          <p:cNvPr id="119"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fontScale="92000"/>
          </a:bodyPr>
          <a:lstStyle/>
          <a:p>
            <a:pPr marL="432000" indent="-324000">
              <a:spcBef>
                <a:spcPts val="1417"/>
              </a:spcBef>
              <a:buClr>
                <a:srgbClr val="000000"/>
              </a:buClr>
              <a:buSzPct val="45000"/>
              <a:buFont typeface="Wingdings" charset="2"/>
              <a:buChar char=""/>
            </a:pPr>
            <a:r>
              <a:rPr lang="es-ES" sz="3200" b="0" strike="noStrike" spc="-1">
                <a:solidFill>
                  <a:srgbClr val="000000"/>
                </a:solidFill>
                <a:latin typeface="Calibri"/>
              </a:rPr>
              <a:t>Pulse para editar el formato de texto del esquema</a:t>
            </a:r>
          </a:p>
          <a:p>
            <a:pPr marL="864000" lvl="1" indent="-324000">
              <a:spcBef>
                <a:spcPts val="1134"/>
              </a:spcBef>
              <a:buClr>
                <a:srgbClr val="000000"/>
              </a:buClr>
              <a:buSzPct val="75000"/>
              <a:buFont typeface="Symbol" charset="2"/>
              <a:buChar char=""/>
            </a:pPr>
            <a:r>
              <a:rPr lang="es-ES" sz="2400" b="0" strike="noStrike" spc="-1">
                <a:solidFill>
                  <a:srgbClr val="000000"/>
                </a:solidFill>
                <a:latin typeface="Calibri"/>
              </a:rPr>
              <a:t>Segundo nivel del esquema</a:t>
            </a:r>
          </a:p>
          <a:p>
            <a:pPr marL="1296000" lvl="2" indent="-288000">
              <a:spcBef>
                <a:spcPts val="850"/>
              </a:spcBef>
              <a:buClr>
                <a:srgbClr val="000000"/>
              </a:buClr>
              <a:buSzPct val="45000"/>
              <a:buFont typeface="Wingdings" charset="2"/>
              <a:buChar char=""/>
            </a:pPr>
            <a:r>
              <a:rPr lang="es-ES" sz="2000" b="0" strike="noStrike" spc="-1">
                <a:solidFill>
                  <a:srgbClr val="000000"/>
                </a:solidFill>
                <a:latin typeface="Calibri"/>
              </a:rPr>
              <a:t>Tercer nivel del esquema</a:t>
            </a:r>
          </a:p>
          <a:p>
            <a:pPr marL="1728000" lvl="3" indent="-216000">
              <a:spcBef>
                <a:spcPts val="567"/>
              </a:spcBef>
              <a:buClr>
                <a:srgbClr val="000000"/>
              </a:buClr>
              <a:buSzPct val="75000"/>
              <a:buFont typeface="Symbol" charset="2"/>
              <a:buChar char=""/>
            </a:pPr>
            <a:r>
              <a:rPr lang="es-ES" sz="2000" b="0" strike="noStrike" spc="-1">
                <a:solidFill>
                  <a:srgbClr val="000000"/>
                </a:solidFill>
                <a:latin typeface="Calibri"/>
              </a:rPr>
              <a:t>Cuarto nivel del esquema</a:t>
            </a:r>
          </a:p>
          <a:p>
            <a:pPr marL="2160000" lvl="4" indent="-216000">
              <a:spcBef>
                <a:spcPts val="283"/>
              </a:spcBef>
              <a:buClr>
                <a:srgbClr val="000000"/>
              </a:buClr>
              <a:buSzPct val="45000"/>
              <a:buFont typeface="Wingdings" charset="2"/>
              <a:buChar char=""/>
            </a:pPr>
            <a:r>
              <a:rPr lang="es-ES" sz="2000" b="0" strike="noStrike" spc="-1">
                <a:solidFill>
                  <a:srgbClr val="000000"/>
                </a:solidFill>
                <a:latin typeface="Calibri"/>
              </a:rPr>
              <a:t>Quinto nivel del esquema</a:t>
            </a:r>
          </a:p>
          <a:p>
            <a:pPr marL="2592000" lvl="5" indent="-216000">
              <a:spcBef>
                <a:spcPts val="283"/>
              </a:spcBef>
              <a:buClr>
                <a:srgbClr val="000000"/>
              </a:buClr>
              <a:buSzPct val="45000"/>
              <a:buFont typeface="Wingdings" charset="2"/>
              <a:buChar char=""/>
            </a:pPr>
            <a:r>
              <a:rPr lang="es-ES" sz="2000" b="0" strike="noStrike" spc="-1">
                <a:solidFill>
                  <a:srgbClr val="000000"/>
                </a:solidFill>
                <a:latin typeface="Calibri"/>
              </a:rPr>
              <a:t>Sexto nivel del esquema</a:t>
            </a:r>
          </a:p>
          <a:p>
            <a:pPr marL="3024000" lvl="6" indent="-216000">
              <a:spcBef>
                <a:spcPts val="283"/>
              </a:spcBef>
              <a:buClr>
                <a:srgbClr val="000000"/>
              </a:buClr>
              <a:buSzPct val="45000"/>
              <a:buFont typeface="Wingdings" charset="2"/>
              <a:buChar char=""/>
            </a:pPr>
            <a:r>
              <a:rPr lang="es-ES" sz="2000" b="0" strike="noStrike" spc="-1">
                <a:solidFill>
                  <a:srgbClr val="000000"/>
                </a:solidFill>
                <a:latin typeface="Calibri"/>
              </a:rPr>
              <a:t>Séptimo nivel del esquema</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419"/>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2.xml"/><Relationship Id="rId1" Type="http://schemas.openxmlformats.org/officeDocument/2006/relationships/slideLayout" Target="../slideLayouts/slideLayout25.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1.wmf"/><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CuadroTexto 2"/>
          <p:cNvSpPr/>
          <p:nvPr/>
        </p:nvSpPr>
        <p:spPr>
          <a:xfrm>
            <a:off x="457200" y="1774440"/>
            <a:ext cx="8229240" cy="1796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ES" sz="2800" b="1" strike="noStrike" spc="-1">
                <a:solidFill>
                  <a:srgbClr val="404040"/>
                </a:solidFill>
                <a:latin typeface="Calibri"/>
              </a:rPr>
              <a:t>SERVICIO DE APRENDIZAJE SENA MODALIDAD PRESENCIAL CENTRO DE ELECTRICIDAD  ELECTRONICA  Y TELECOMUNICACIONES </a:t>
            </a:r>
            <a:endParaRPr lang="es-CO" sz="28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CuadroTexto 2"/>
          <p:cNvSpPr/>
          <p:nvPr/>
        </p:nvSpPr>
        <p:spPr>
          <a:xfrm>
            <a:off x="0" y="-158040"/>
            <a:ext cx="7564680" cy="1735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s-ES" sz="5400" b="1" strike="noStrike" spc="-1">
                <a:solidFill>
                  <a:srgbClr val="404040"/>
                </a:solidFill>
                <a:latin typeface="Calibri"/>
              </a:rPr>
              <a:t>Pruebas No Funcionales</a:t>
            </a:r>
            <a:endParaRPr lang="es-CO" sz="5400" b="0" strike="noStrike" spc="-1">
              <a:latin typeface="Arial"/>
            </a:endParaRPr>
          </a:p>
        </p:txBody>
      </p:sp>
      <p:sp>
        <p:nvSpPr>
          <p:cNvPr id="181" name="Rectángulo 4"/>
          <p:cNvSpPr/>
          <p:nvPr/>
        </p:nvSpPr>
        <p:spPr>
          <a:xfrm flipV="1">
            <a:off x="57600" y="719280"/>
            <a:ext cx="7371000" cy="45360"/>
          </a:xfrm>
          <a:prstGeom prst="rect">
            <a:avLst/>
          </a:prstGeom>
          <a:solidFill>
            <a:srgbClr val="FF6600"/>
          </a:solidFill>
          <a:ln>
            <a:noFill/>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82" name="Rectángulo 1"/>
          <p:cNvSpPr/>
          <p:nvPr/>
        </p:nvSpPr>
        <p:spPr>
          <a:xfrm>
            <a:off x="-56880" y="783360"/>
            <a:ext cx="9143640" cy="1692771"/>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a:lnSpc>
                <a:spcPct val="100000"/>
              </a:lnSpc>
              <a:buNone/>
            </a:pPr>
            <a:endParaRPr lang="es-CO" sz="1600" b="0" strike="noStrike" spc="-1" dirty="0">
              <a:latin typeface="Arial"/>
            </a:endParaRPr>
          </a:p>
          <a:p>
            <a:pPr>
              <a:lnSpc>
                <a:spcPct val="100000"/>
              </a:lnSpc>
              <a:buNone/>
            </a:pPr>
            <a:r>
              <a:rPr lang="es-419" sz="1800" strike="noStrike" spc="-1" dirty="0">
                <a:solidFill>
                  <a:srgbClr val="000000"/>
                </a:solidFill>
                <a:latin typeface="Calibri"/>
              </a:rPr>
              <a:t>Las pruebas no funcionales de software nos permiten conocer qué riesgos corre el producto y nos dicen si tiene un mal desempeño o un bajo rendimiento en los entornos de producción. En ese sentido, las pruebas de software no funcionales se hacen con el fin de obtener información.</a:t>
            </a:r>
            <a:br>
              <a:rPr sz="1600" dirty="0"/>
            </a:br>
            <a:br>
              <a:rPr sz="1600" dirty="0"/>
            </a:br>
            <a:endParaRPr lang="es-CO" sz="1800" b="0" strike="noStrike" spc="-1" dirty="0">
              <a:latin typeface="Arial"/>
            </a:endParaRPr>
          </a:p>
        </p:txBody>
      </p:sp>
      <p:pic>
        <p:nvPicPr>
          <p:cNvPr id="183" name="Picture 4" descr="Pruebas De Carga • DParadig"/>
          <p:cNvPicPr/>
          <p:nvPr/>
        </p:nvPicPr>
        <p:blipFill>
          <a:blip r:embed="rId2"/>
          <a:stretch/>
        </p:blipFill>
        <p:spPr>
          <a:xfrm>
            <a:off x="1226160" y="2360520"/>
            <a:ext cx="5840280" cy="2719080"/>
          </a:xfrm>
          <a:prstGeom prst="rect">
            <a:avLst/>
          </a:prstGeom>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 name="Imagen 3"/>
          <p:cNvPicPr/>
          <p:nvPr/>
        </p:nvPicPr>
        <p:blipFill>
          <a:blip r:embed="rId3"/>
          <a:stretch/>
        </p:blipFill>
        <p:spPr>
          <a:xfrm>
            <a:off x="8271000" y="237960"/>
            <a:ext cx="608040" cy="592560"/>
          </a:xfrm>
          <a:prstGeom prst="rect">
            <a:avLst/>
          </a:prstGeom>
          <a:ln w="0">
            <a:noFill/>
          </a:ln>
        </p:spPr>
      </p:pic>
      <p:sp>
        <p:nvSpPr>
          <p:cNvPr id="185" name="CuadroTexto 4"/>
          <p:cNvSpPr/>
          <p:nvPr/>
        </p:nvSpPr>
        <p:spPr>
          <a:xfrm>
            <a:off x="126360" y="118440"/>
            <a:ext cx="455148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s-ES" sz="2400" b="1" strike="noStrike" spc="-1">
                <a:solidFill>
                  <a:srgbClr val="404040"/>
                </a:solidFill>
                <a:latin typeface="Calibri"/>
              </a:rPr>
              <a:t>Pruebas De  Carga </a:t>
            </a:r>
            <a:endParaRPr lang="es-CO" sz="2400" b="0" strike="noStrike" spc="-1">
              <a:latin typeface="Arial"/>
            </a:endParaRPr>
          </a:p>
        </p:txBody>
      </p:sp>
      <p:sp>
        <p:nvSpPr>
          <p:cNvPr id="186" name="CuadroTexto 5"/>
          <p:cNvSpPr/>
          <p:nvPr/>
        </p:nvSpPr>
        <p:spPr>
          <a:xfrm>
            <a:off x="178920" y="1143000"/>
            <a:ext cx="4339800" cy="4226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es-ES" sz="1600" b="0" strike="noStrike" spc="-1" dirty="0">
                <a:solidFill>
                  <a:srgbClr val="000000"/>
                </a:solidFill>
                <a:latin typeface="Calibir"/>
                <a:ea typeface="Helvetica Neue"/>
              </a:rPr>
              <a:t>Nosotros</a:t>
            </a:r>
            <a:r>
              <a:rPr lang="es-ES" sz="1600" b="0" strike="noStrike" spc="-1" dirty="0">
                <a:solidFill>
                  <a:srgbClr val="404040"/>
                </a:solidFill>
                <a:latin typeface="Calibir"/>
                <a:ea typeface="Helvetica Neue"/>
              </a:rPr>
              <a:t> </a:t>
            </a:r>
            <a:r>
              <a:rPr lang="es-ES" sz="1600" b="0" strike="noStrike" spc="-1" dirty="0">
                <a:solidFill>
                  <a:srgbClr val="000000"/>
                </a:solidFill>
                <a:latin typeface="Calibir"/>
                <a:ea typeface="Helvetica Neue"/>
              </a:rPr>
              <a:t>como empresa no debemos evitar la prueba de carga ya que estamos implementando un aplicación web para nuestros cliente puede ser un riesgo porque si el programa esta expuesto  a una carga excesiva puede que todo el sistema colapse por eso la prueba de carga se puede usar con las herramientas de testing como </a:t>
            </a:r>
            <a:r>
              <a:rPr lang="es-ES" sz="1600" b="0" strike="noStrike" spc="-1" dirty="0" err="1">
                <a:solidFill>
                  <a:srgbClr val="000000"/>
                </a:solidFill>
                <a:latin typeface="Calibir"/>
                <a:ea typeface="Helvetica Neue"/>
              </a:rPr>
              <a:t>Soap</a:t>
            </a:r>
            <a:r>
              <a:rPr lang="es-ES" sz="1600" b="0" strike="noStrike" spc="-1" dirty="0">
                <a:solidFill>
                  <a:srgbClr val="000000"/>
                </a:solidFill>
                <a:latin typeface="Calibir"/>
                <a:ea typeface="Helvetica Neue"/>
              </a:rPr>
              <a:t> Api Testing ,</a:t>
            </a:r>
            <a:r>
              <a:rPr lang="es-ES" sz="1600" b="0" strike="noStrike" spc="-1" dirty="0" err="1">
                <a:solidFill>
                  <a:srgbClr val="000000"/>
                </a:solidFill>
                <a:latin typeface="Calibir"/>
                <a:ea typeface="Helvetica Neue"/>
              </a:rPr>
              <a:t>Fiddler</a:t>
            </a:r>
            <a:r>
              <a:rPr lang="es-ES" sz="1600" b="0" strike="noStrike" spc="-1" dirty="0">
                <a:solidFill>
                  <a:srgbClr val="000000"/>
                </a:solidFill>
                <a:latin typeface="Calibir"/>
                <a:ea typeface="Helvetica Neue"/>
              </a:rPr>
              <a:t> </a:t>
            </a:r>
            <a:r>
              <a:rPr lang="es-ES" sz="1600" b="0" strike="noStrike" spc="-1" dirty="0" err="1">
                <a:solidFill>
                  <a:srgbClr val="000000"/>
                </a:solidFill>
                <a:latin typeface="Calibir"/>
                <a:ea typeface="Helvetica Neue"/>
              </a:rPr>
              <a:t>Telerik</a:t>
            </a:r>
            <a:r>
              <a:rPr lang="es-ES" sz="1600" b="0" strike="noStrike" spc="-1" dirty="0">
                <a:solidFill>
                  <a:srgbClr val="000000"/>
                </a:solidFill>
                <a:latin typeface="Calibir"/>
                <a:ea typeface="Helvetica Neue"/>
              </a:rPr>
              <a:t> para el rendimiento del aplicativo web que estamos implementando y </a:t>
            </a:r>
            <a:r>
              <a:rPr lang="es-ES" sz="1600" b="0" strike="noStrike" spc="-1" dirty="0" err="1">
                <a:solidFill>
                  <a:srgbClr val="000000"/>
                </a:solidFill>
                <a:latin typeface="Calibir"/>
                <a:ea typeface="Helvetica Neue"/>
              </a:rPr>
              <a:t>hasi</a:t>
            </a:r>
            <a:r>
              <a:rPr lang="es-ES" sz="1600" b="0" strike="noStrike" spc="-1" dirty="0">
                <a:solidFill>
                  <a:srgbClr val="000000"/>
                </a:solidFill>
                <a:latin typeface="Calibir"/>
                <a:ea typeface="Helvetica Neue"/>
              </a:rPr>
              <a:t> podemos llevar un control del funcionamiento de la aplicación web para darle buena satisfacción a nuestros clientes y a nosotros mismos como empleados.</a:t>
            </a:r>
            <a:endParaRPr lang="es-CO" sz="1600" b="0" strike="noStrike" spc="-1" dirty="0">
              <a:latin typeface="Arial"/>
            </a:endParaRPr>
          </a:p>
        </p:txBody>
      </p:sp>
      <p:sp>
        <p:nvSpPr>
          <p:cNvPr id="187" name="Rectángulo 6"/>
          <p:cNvSpPr/>
          <p:nvPr/>
        </p:nvSpPr>
        <p:spPr>
          <a:xfrm>
            <a:off x="192600" y="598680"/>
            <a:ext cx="2365920" cy="45360"/>
          </a:xfrm>
          <a:prstGeom prst="rect">
            <a:avLst/>
          </a:prstGeom>
          <a:solidFill>
            <a:srgbClr val="FF6600"/>
          </a:solidFill>
          <a:ln>
            <a:noFill/>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pic>
        <p:nvPicPr>
          <p:cNvPr id="188" name="Picture 2" descr="Pruebas de carga software de pruebas software pruebas de rendimiento  pruebas en la nube pruebas de estrés, juntas, diverso, logo png | PNGEgg"/>
          <p:cNvPicPr/>
          <p:nvPr/>
        </p:nvPicPr>
        <p:blipFill>
          <a:blip r:embed="rId4"/>
          <a:stretch/>
        </p:blipFill>
        <p:spPr>
          <a:xfrm>
            <a:off x="4572000" y="0"/>
            <a:ext cx="4551480" cy="5143320"/>
          </a:xfrm>
          <a:prstGeom prst="rect">
            <a:avLst/>
          </a:prstGeom>
          <a:ln w="0">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 name="Imagen 3"/>
          <p:cNvPicPr/>
          <p:nvPr/>
        </p:nvPicPr>
        <p:blipFill>
          <a:blip r:embed="rId2"/>
          <a:stretch/>
        </p:blipFill>
        <p:spPr>
          <a:xfrm>
            <a:off x="8271000" y="237960"/>
            <a:ext cx="608040" cy="592560"/>
          </a:xfrm>
          <a:prstGeom prst="rect">
            <a:avLst/>
          </a:prstGeom>
          <a:ln w="0">
            <a:noFill/>
          </a:ln>
        </p:spPr>
      </p:pic>
      <p:sp>
        <p:nvSpPr>
          <p:cNvPr id="190" name="CuadroTexto 4"/>
          <p:cNvSpPr/>
          <p:nvPr/>
        </p:nvSpPr>
        <p:spPr>
          <a:xfrm>
            <a:off x="126360" y="118440"/>
            <a:ext cx="455148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s-ES" sz="2400" b="1" strike="noStrike" spc="-1">
                <a:solidFill>
                  <a:srgbClr val="404040"/>
                </a:solidFill>
                <a:latin typeface="Calibri"/>
              </a:rPr>
              <a:t>Pruebas De  Seguridad</a:t>
            </a:r>
            <a:endParaRPr lang="es-CO" sz="2400" b="0" strike="noStrike" spc="-1">
              <a:latin typeface="Arial"/>
            </a:endParaRPr>
          </a:p>
        </p:txBody>
      </p:sp>
      <p:sp>
        <p:nvSpPr>
          <p:cNvPr id="191" name="CuadroTexto 5"/>
          <p:cNvSpPr/>
          <p:nvPr/>
        </p:nvSpPr>
        <p:spPr>
          <a:xfrm>
            <a:off x="126000" y="685800"/>
            <a:ext cx="4629960" cy="5443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es-ES" sz="1600" b="0" strike="noStrike" spc="-1" dirty="0">
                <a:solidFill>
                  <a:srgbClr val="000000"/>
                </a:solidFill>
                <a:latin typeface="Calibir"/>
                <a:ea typeface="Helvetica Neue"/>
              </a:rPr>
              <a:t>Nosotros como empresa no debemos evitar la prueba de seguridad es importante ya que estamos implementando un aplicación web para nuestros clientes puede ser un riesgo porque el sistema puede estar  expuesto  a una carga excesiva de fallas y vulnerabilidades en la aplicación web y lo que buscamos es disminuir el impacto de ataques a ellas y podríamos llegar a perder información importante para eso necesitamos hacer estas pruebas y hacerle seguimiento para llevar buen funcionamiento  por eso la prueba de seguridad se puede usar con las herramientas de testing como Katalon  Studio Para Web Moviles Y Appium   para el rendimiento del aplicativo web que estamos implementando y haci podemos llevar un control del funcionamiento de la aplicación web para darle buena satisfacción a nuestros clientes y a nosotros mismos como empleados.</a:t>
            </a:r>
            <a:endParaRPr lang="es-CO" sz="1600" b="0" strike="noStrike" spc="-1" dirty="0">
              <a:latin typeface="Arial"/>
            </a:endParaRPr>
          </a:p>
        </p:txBody>
      </p:sp>
      <p:sp>
        <p:nvSpPr>
          <p:cNvPr id="192" name="Rectángulo 6"/>
          <p:cNvSpPr/>
          <p:nvPr/>
        </p:nvSpPr>
        <p:spPr>
          <a:xfrm flipV="1">
            <a:off x="192600" y="552600"/>
            <a:ext cx="2954160" cy="45360"/>
          </a:xfrm>
          <a:prstGeom prst="rect">
            <a:avLst/>
          </a:prstGeom>
          <a:solidFill>
            <a:srgbClr val="FF6600"/>
          </a:solidFill>
          <a:ln>
            <a:noFill/>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pic>
        <p:nvPicPr>
          <p:cNvPr id="193" name="Picture 2" descr="Las Pruebas De Seguridad Metodología Del Proceso De Desarrollo De Software  Ilustraciones Svg, Vectoriales, Clip Art Vectorizado Libre De Derechos.  Image 53969361."/>
          <p:cNvPicPr/>
          <p:nvPr/>
        </p:nvPicPr>
        <p:blipFill>
          <a:blip r:embed="rId3"/>
          <a:stretch/>
        </p:blipFill>
        <p:spPr>
          <a:xfrm>
            <a:off x="4919400" y="0"/>
            <a:ext cx="4224240" cy="5142960"/>
          </a:xfrm>
          <a:prstGeom prst="rect">
            <a:avLst/>
          </a:prstGeom>
          <a:ln w="0">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CuadroTexto 1"/>
          <p:cNvSpPr/>
          <p:nvPr/>
        </p:nvSpPr>
        <p:spPr>
          <a:xfrm>
            <a:off x="1002960" y="131040"/>
            <a:ext cx="6444000" cy="1308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ES" sz="4000" b="1" strike="noStrike" spc="-1">
                <a:solidFill>
                  <a:srgbClr val="404040"/>
                </a:solidFill>
                <a:latin typeface="Calibri"/>
              </a:rPr>
              <a:t>Pruebas No Funcionales</a:t>
            </a:r>
            <a:endParaRPr lang="es-CO" sz="4000" b="0" strike="noStrike" spc="-1">
              <a:latin typeface="Arial"/>
            </a:endParaRPr>
          </a:p>
        </p:txBody>
      </p:sp>
      <p:sp>
        <p:nvSpPr>
          <p:cNvPr id="195" name="Rectángulo 2"/>
          <p:cNvSpPr/>
          <p:nvPr/>
        </p:nvSpPr>
        <p:spPr>
          <a:xfrm>
            <a:off x="1696320" y="838800"/>
            <a:ext cx="5072760" cy="45360"/>
          </a:xfrm>
          <a:prstGeom prst="rect">
            <a:avLst/>
          </a:prstGeom>
          <a:solidFill>
            <a:srgbClr val="FF6600"/>
          </a:solidFill>
          <a:ln>
            <a:noFill/>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96" name="Rectángulo 3"/>
          <p:cNvSpPr/>
          <p:nvPr/>
        </p:nvSpPr>
        <p:spPr>
          <a:xfrm>
            <a:off x="101160" y="1452600"/>
            <a:ext cx="8886600" cy="349812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a:lnSpc>
                <a:spcPct val="100000"/>
              </a:lnSpc>
              <a:buNone/>
            </a:pPr>
            <a:r>
              <a:rPr lang="es-ES" sz="1600" b="0" strike="noStrike" spc="-1">
                <a:solidFill>
                  <a:srgbClr val="000000"/>
                </a:solidFill>
                <a:latin typeface="Calibri"/>
              </a:rPr>
              <a:t>Prueba 1 : Se realizara validación del aplicativo web por medio de unos puentes previa de la recepción de una estructura consiste en reproducir uno o varios estados de carga sobre la estructura con el propósito  de comprobar  que el proyecto  y la construcción  del aplicativo web se han llevado a cabo un modo satisfactorio para nuestra empresa,asesores y clientes.</a:t>
            </a:r>
            <a:endParaRPr lang="es-CO" sz="1600" b="0" strike="noStrike" spc="-1">
              <a:latin typeface="Arial"/>
            </a:endParaRPr>
          </a:p>
          <a:p>
            <a:pPr>
              <a:lnSpc>
                <a:spcPct val="100000"/>
              </a:lnSpc>
              <a:buNone/>
            </a:pPr>
            <a:endParaRPr lang="es-CO" sz="1600" b="0" strike="noStrike" spc="-1">
              <a:latin typeface="Arial"/>
            </a:endParaRPr>
          </a:p>
          <a:p>
            <a:pPr>
              <a:lnSpc>
                <a:spcPct val="100000"/>
              </a:lnSpc>
              <a:buNone/>
            </a:pPr>
            <a:r>
              <a:rPr lang="es-ES" sz="1600" b="0" strike="noStrike" spc="-1">
                <a:solidFill>
                  <a:srgbClr val="000000"/>
                </a:solidFill>
                <a:latin typeface="Calibri"/>
              </a:rPr>
              <a:t>Prueba 2: Se realizara una validación por medio de software automatizado para examinar el marco frente al aplicativo web para evitar fraudes por medio de nuestros asesores como también parte de los clientes por eso se realiza  un escaneo de vulnerabilidades que incluye lídiar  con la debilidad del sistema para así nosotros poder encontrar respuestas para disminuir  la amenaza hacia el aplicativo web que estamos implementando para nuestra empresa de TELCOMUNDO S.A y se pueda brindar un servicio satisfactorio para nuestra empresa,asesores y clientes.</a:t>
            </a:r>
            <a:br>
              <a:rPr sz="1600"/>
            </a:br>
            <a:endParaRPr lang="es-CO" sz="1600" b="0" strike="noStrike" spc="-1">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9DD199-1C8E-47FD-8881-CDEA5906DB5A}"/>
              </a:ext>
            </a:extLst>
          </p:cNvPr>
          <p:cNvSpPr>
            <a:spLocks noGrp="1"/>
          </p:cNvSpPr>
          <p:nvPr>
            <p:ph type="title"/>
          </p:nvPr>
        </p:nvSpPr>
        <p:spPr/>
        <p:txBody>
          <a:bodyPr/>
          <a:lstStyle/>
          <a:p>
            <a:endParaRPr lang="es-419"/>
          </a:p>
        </p:txBody>
      </p:sp>
      <p:sp>
        <p:nvSpPr>
          <p:cNvPr id="3" name="Subtítulo 2">
            <a:extLst>
              <a:ext uri="{FF2B5EF4-FFF2-40B4-BE49-F238E27FC236}">
                <a16:creationId xmlns:a16="http://schemas.microsoft.com/office/drawing/2014/main" id="{4EEEEEFE-D5C8-4C30-AE76-0D10B0E87584}"/>
              </a:ext>
            </a:extLst>
          </p:cNvPr>
          <p:cNvSpPr>
            <a:spLocks noGrp="1"/>
          </p:cNvSpPr>
          <p:nvPr>
            <p:ph type="subTitle"/>
          </p:nvPr>
        </p:nvSpPr>
        <p:spPr/>
        <p:txBody>
          <a:bodyPr/>
          <a:lstStyle/>
          <a:p>
            <a:endParaRPr lang="es-419"/>
          </a:p>
        </p:txBody>
      </p:sp>
      <p:pic>
        <p:nvPicPr>
          <p:cNvPr id="4" name="Diseño de pruebas - Niveles de prueba - Test de Sistema">
            <a:hlinkClick r:id="" action="ppaction://media"/>
            <a:extLst>
              <a:ext uri="{FF2B5EF4-FFF2-40B4-BE49-F238E27FC236}">
                <a16:creationId xmlns:a16="http://schemas.microsoft.com/office/drawing/2014/main" id="{7821BEBB-6F8C-4463-A66E-83CDCA61F32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1141812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04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26FA8D-2DBA-464D-87C9-A2C4AC991041}"/>
              </a:ext>
            </a:extLst>
          </p:cNvPr>
          <p:cNvSpPr>
            <a:spLocks noGrp="1"/>
          </p:cNvSpPr>
          <p:nvPr>
            <p:ph type="title"/>
          </p:nvPr>
        </p:nvSpPr>
        <p:spPr>
          <a:xfrm>
            <a:off x="0" y="222112"/>
            <a:ext cx="8506046" cy="865326"/>
          </a:xfrm>
        </p:spPr>
        <p:txBody>
          <a:bodyPr/>
          <a:lstStyle/>
          <a:p>
            <a:pPr algn="ctr"/>
            <a:r>
              <a:rPr lang="es-419" sz="3600" dirty="0"/>
              <a:t>Pruebas Bajo La Técnica De La Caja Negra</a:t>
            </a:r>
          </a:p>
        </p:txBody>
      </p:sp>
      <p:sp>
        <p:nvSpPr>
          <p:cNvPr id="4" name="Rectángulo 2">
            <a:extLst>
              <a:ext uri="{FF2B5EF4-FFF2-40B4-BE49-F238E27FC236}">
                <a16:creationId xmlns:a16="http://schemas.microsoft.com/office/drawing/2014/main" id="{6F049CB4-53EB-48FD-8FEB-8E7604DF8035}"/>
              </a:ext>
            </a:extLst>
          </p:cNvPr>
          <p:cNvSpPr/>
          <p:nvPr/>
        </p:nvSpPr>
        <p:spPr>
          <a:xfrm>
            <a:off x="165231" y="1193219"/>
            <a:ext cx="8624349" cy="47246"/>
          </a:xfrm>
          <a:prstGeom prst="rect">
            <a:avLst/>
          </a:prstGeom>
          <a:solidFill>
            <a:srgbClr val="FF6600"/>
          </a:solidFill>
          <a:ln>
            <a:noFill/>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5" name="Rectángulo 4">
            <a:extLst>
              <a:ext uri="{FF2B5EF4-FFF2-40B4-BE49-F238E27FC236}">
                <a16:creationId xmlns:a16="http://schemas.microsoft.com/office/drawing/2014/main" id="{216516D2-1690-4238-811D-B6A617D933C7}"/>
              </a:ext>
            </a:extLst>
          </p:cNvPr>
          <p:cNvSpPr/>
          <p:nvPr/>
        </p:nvSpPr>
        <p:spPr>
          <a:xfrm>
            <a:off x="0" y="1346246"/>
            <a:ext cx="9144000" cy="1077218"/>
          </a:xfrm>
          <a:prstGeom prst="rect">
            <a:avLst/>
          </a:prstGeom>
          <a:noFill/>
        </p:spPr>
        <p:txBody>
          <a:bodyPr wrap="square" lIns="91440" tIns="45720" rIns="91440" bIns="45720">
            <a:spAutoFit/>
          </a:bodyPr>
          <a:lstStyle/>
          <a:p>
            <a:r>
              <a:rPr lang="es-ES" sz="1600" dirty="0">
                <a:ln w="0"/>
                <a:effectLst>
                  <a:outerShdw blurRad="38100" dist="19050" dir="2700000" algn="tl" rotWithShape="0">
                    <a:schemeClr val="dk1">
                      <a:alpha val="40000"/>
                    </a:schemeClr>
                  </a:outerShdw>
                </a:effectLst>
              </a:rPr>
              <a:t>Para nosotros también es importante hacer pruebas bajo la técnica de la caja negra donde buscamos la verificación de las funcionalidades del software o aplicación analizada entonces como referente a la estructura del código interno. Es cuando nuestro sistema es visto principalmente por sus características de entrada y salida </a:t>
            </a:r>
            <a:endParaRPr lang="es-ES" sz="1600" b="0" cap="none" spc="0" dirty="0">
              <a:ln w="0"/>
              <a:solidFill>
                <a:schemeClr val="tx1"/>
              </a:solidFill>
              <a:effectLst>
                <a:outerShdw blurRad="38100" dist="19050" dir="2700000" algn="tl" rotWithShape="0">
                  <a:schemeClr val="dk1">
                    <a:alpha val="40000"/>
                  </a:schemeClr>
                </a:outerShdw>
              </a:effectLst>
            </a:endParaRPr>
          </a:p>
        </p:txBody>
      </p:sp>
      <p:pic>
        <p:nvPicPr>
          <p:cNvPr id="1026" name="Picture 2" descr="Calidad del Software: Técnicas de Caja Negra">
            <a:extLst>
              <a:ext uri="{FF2B5EF4-FFF2-40B4-BE49-F238E27FC236}">
                <a16:creationId xmlns:a16="http://schemas.microsoft.com/office/drawing/2014/main" id="{F069448E-89C7-437D-9805-233FD666BE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181" y="2529245"/>
            <a:ext cx="6229683" cy="2301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896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uadroTexto 6"/>
          <p:cNvSpPr/>
          <p:nvPr/>
        </p:nvSpPr>
        <p:spPr>
          <a:xfrm>
            <a:off x="1002960" y="131040"/>
            <a:ext cx="6444000" cy="699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ES" sz="4000" b="1" strike="noStrike" spc="-1">
                <a:solidFill>
                  <a:srgbClr val="404040"/>
                </a:solidFill>
                <a:latin typeface="Calibri"/>
              </a:rPr>
              <a:t>Pruebas Dinamicas</a:t>
            </a:r>
            <a:endParaRPr lang="es-CO" sz="4000" b="0" strike="noStrike" spc="-1">
              <a:latin typeface="Arial"/>
            </a:endParaRPr>
          </a:p>
        </p:txBody>
      </p:sp>
      <p:sp>
        <p:nvSpPr>
          <p:cNvPr id="198" name="Rectángulo 5"/>
          <p:cNvSpPr/>
          <p:nvPr/>
        </p:nvSpPr>
        <p:spPr>
          <a:xfrm>
            <a:off x="1696320" y="838800"/>
            <a:ext cx="5072760" cy="45360"/>
          </a:xfrm>
          <a:prstGeom prst="rect">
            <a:avLst/>
          </a:prstGeom>
          <a:solidFill>
            <a:srgbClr val="FF6600"/>
          </a:solidFill>
          <a:ln>
            <a:noFill/>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99" name="CuadroTexto 198"/>
          <p:cNvSpPr txBox="1"/>
          <p:nvPr/>
        </p:nvSpPr>
        <p:spPr>
          <a:xfrm>
            <a:off x="180000" y="1080000"/>
            <a:ext cx="8820000" cy="4185720"/>
          </a:xfrm>
          <a:prstGeom prst="rect">
            <a:avLst/>
          </a:prstGeom>
          <a:noFill/>
          <a:ln w="0">
            <a:noFill/>
          </a:ln>
        </p:spPr>
        <p:txBody>
          <a:bodyPr lIns="90000" tIns="45000" rIns="90000" bIns="45000" anchor="t">
            <a:noAutofit/>
          </a:bodyPr>
          <a:lstStyle/>
          <a:p>
            <a:r>
              <a:rPr lang="es-CO" sz="1800" b="0" strike="noStrike" spc="-1">
                <a:latin typeface="Arial"/>
              </a:rPr>
              <a:t>Caja blanca.</a:t>
            </a:r>
            <a:br>
              <a:rPr sz="1800"/>
            </a:br>
            <a:r>
              <a:rPr lang="es-CO" sz="1800" b="0" strike="noStrike" spc="-1">
                <a:latin typeface="Arial"/>
              </a:rPr>
              <a:t>Se hace con el fin de que el desarrollo del software que estamos planteando no nos genere costos al salir producción y el desarrollo al finalizarlo se ejecute como se planteo.</a:t>
            </a:r>
            <a:br>
              <a:rPr sz="1800"/>
            </a:br>
            <a:br>
              <a:rPr sz="1800"/>
            </a:br>
            <a:r>
              <a:rPr lang="es-CO" sz="1800" b="0" strike="noStrike" spc="-1">
                <a:latin typeface="Arial"/>
              </a:rPr>
              <a:t>Realizaremos pruebas a cada linea del código para validar si todas y cada una de las lineas del código se ejecuta al menos una vez.</a:t>
            </a:r>
            <a:br>
              <a:rPr sz="1800"/>
            </a:br>
            <a:endParaRPr lang="es-CO" sz="1800" b="0" strike="noStrike" spc="-1">
              <a:latin typeface="Arial"/>
            </a:endParaRPr>
          </a:p>
          <a:p>
            <a:r>
              <a:rPr lang="es-CO" sz="1800" b="0" strike="noStrike" spc="-1">
                <a:latin typeface="Arial"/>
              </a:rPr>
              <a:t>Caja blanca Prueba de penetración: En esta prueba, tendremos  información completa sobre el código fuente de la aplicación, información detallada de la red, direcciones IP involucradas y toda la información del servidor en el que se ejecuta la aplicación. El objetivo es atacar el código desde varios ángulos para exponer las amenazas a la seguridad.</a:t>
            </a:r>
            <a:br>
              <a:rPr sz="1800"/>
            </a:br>
            <a:r>
              <a:rPr lang="es-CO" sz="1800" b="0" strike="noStrike" spc="-1">
                <a:latin typeface="Arial"/>
              </a:rPr>
              <a:t>Prueba de transformación de caja blanca: </a:t>
            </a:r>
            <a:br>
              <a:rPr sz="1800"/>
            </a:br>
            <a:br>
              <a:rPr sz="1800"/>
            </a:br>
            <a:r>
              <a:rPr lang="es-CO" sz="1800" b="0" strike="noStrike" spc="-1">
                <a:latin typeface="Arial"/>
              </a:rPr>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71F240-5D6B-49C3-B57E-81B0AC234F4D}"/>
              </a:ext>
            </a:extLst>
          </p:cNvPr>
          <p:cNvSpPr>
            <a:spLocks noGrp="1"/>
          </p:cNvSpPr>
          <p:nvPr>
            <p:ph type="title"/>
          </p:nvPr>
        </p:nvSpPr>
        <p:spPr>
          <a:xfrm>
            <a:off x="81516" y="98460"/>
            <a:ext cx="8229240" cy="858600"/>
          </a:xfrm>
        </p:spPr>
        <p:txBody>
          <a:bodyPr/>
          <a:lstStyle/>
          <a:p>
            <a:pPr algn="ctr"/>
            <a:r>
              <a:rPr lang="es-419" dirty="0"/>
              <a:t>Pruebas De Interfaz</a:t>
            </a:r>
          </a:p>
        </p:txBody>
      </p:sp>
      <p:sp>
        <p:nvSpPr>
          <p:cNvPr id="4" name="Rectángulo 3">
            <a:extLst>
              <a:ext uri="{FF2B5EF4-FFF2-40B4-BE49-F238E27FC236}">
                <a16:creationId xmlns:a16="http://schemas.microsoft.com/office/drawing/2014/main" id="{BC8DB559-0A9B-4189-B0D5-0EFAFC44FAE8}"/>
              </a:ext>
            </a:extLst>
          </p:cNvPr>
          <p:cNvSpPr/>
          <p:nvPr/>
        </p:nvSpPr>
        <p:spPr>
          <a:xfrm>
            <a:off x="0" y="883796"/>
            <a:ext cx="9144000" cy="1200329"/>
          </a:xfrm>
          <a:prstGeom prst="rect">
            <a:avLst/>
          </a:prstGeom>
          <a:noFill/>
        </p:spPr>
        <p:txBody>
          <a:bodyPr wrap="square" lIns="91440" tIns="45720" rIns="91440" bIns="45720">
            <a:spAutoFit/>
          </a:bodyPr>
          <a:lstStyle/>
          <a:p>
            <a:r>
              <a:rPr lang="es-ES" b="0" cap="none" spc="0" dirty="0">
                <a:ln w="0"/>
                <a:solidFill>
                  <a:schemeClr val="tx1"/>
                </a:solidFill>
                <a:effectLst>
                  <a:outerShdw blurRad="38100" dist="19050" dir="2700000" algn="tl" rotWithShape="0">
                    <a:schemeClr val="dk1">
                      <a:alpha val="40000"/>
                    </a:schemeClr>
                  </a:outerShdw>
                </a:effectLst>
              </a:rPr>
              <a:t>Para  </a:t>
            </a:r>
            <a:r>
              <a:rPr lang="es-ES" dirty="0">
                <a:ln w="0"/>
                <a:effectLst>
                  <a:outerShdw blurRad="38100" dist="19050" dir="2700000" algn="tl" rotWithShape="0">
                    <a:schemeClr val="dk1">
                      <a:alpha val="40000"/>
                    </a:schemeClr>
                  </a:outerShdw>
                </a:effectLst>
              </a:rPr>
              <a:t>n</a:t>
            </a:r>
            <a:r>
              <a:rPr lang="es-ES" b="0" cap="none" spc="0" dirty="0">
                <a:ln w="0"/>
                <a:solidFill>
                  <a:schemeClr val="tx1"/>
                </a:solidFill>
                <a:effectLst>
                  <a:outerShdw blurRad="38100" dist="19050" dir="2700000" algn="tl" rotWithShape="0">
                    <a:schemeClr val="dk1">
                      <a:alpha val="40000"/>
                    </a:schemeClr>
                  </a:outerShdw>
                </a:effectLst>
              </a:rPr>
              <a:t>osotros TELCOMUNDO las pruebas de interfaz nos permiten asegurarnos de que el aplicativo web cumpla con lo requisitos funcionales y que se pueda lograr en una calidad alta y buen funcionamiento y cada vez aumente las  probabilidades de que los usuarios la adopten con éxito.</a:t>
            </a:r>
          </a:p>
        </p:txBody>
      </p:sp>
      <p:pic>
        <p:nvPicPr>
          <p:cNvPr id="5" name="Imagen 4">
            <a:extLst>
              <a:ext uri="{FF2B5EF4-FFF2-40B4-BE49-F238E27FC236}">
                <a16:creationId xmlns:a16="http://schemas.microsoft.com/office/drawing/2014/main" id="{E5EDE18F-FBC7-4934-8566-AE80FBE61BF0}"/>
              </a:ext>
            </a:extLst>
          </p:cNvPr>
          <p:cNvPicPr>
            <a:picLocks noChangeAspect="1"/>
          </p:cNvPicPr>
          <p:nvPr/>
        </p:nvPicPr>
        <p:blipFill>
          <a:blip r:embed="rId2"/>
          <a:stretch>
            <a:fillRect/>
          </a:stretch>
        </p:blipFill>
        <p:spPr>
          <a:xfrm>
            <a:off x="81516" y="2171711"/>
            <a:ext cx="3962953" cy="2843646"/>
          </a:xfrm>
          <a:prstGeom prst="rect">
            <a:avLst/>
          </a:prstGeom>
        </p:spPr>
      </p:pic>
      <p:pic>
        <p:nvPicPr>
          <p:cNvPr id="6" name="Imagen 5">
            <a:extLst>
              <a:ext uri="{FF2B5EF4-FFF2-40B4-BE49-F238E27FC236}">
                <a16:creationId xmlns:a16="http://schemas.microsoft.com/office/drawing/2014/main" id="{4FCE3E80-B438-43C9-AC23-0EBB4E018D3A}"/>
              </a:ext>
            </a:extLst>
          </p:cNvPr>
          <p:cNvPicPr>
            <a:picLocks noChangeAspect="1"/>
          </p:cNvPicPr>
          <p:nvPr/>
        </p:nvPicPr>
        <p:blipFill>
          <a:blip r:embed="rId3"/>
          <a:stretch>
            <a:fillRect/>
          </a:stretch>
        </p:blipFill>
        <p:spPr>
          <a:xfrm>
            <a:off x="4572000" y="2171711"/>
            <a:ext cx="4338084" cy="2843646"/>
          </a:xfrm>
          <a:prstGeom prst="rect">
            <a:avLst/>
          </a:prstGeom>
        </p:spPr>
      </p:pic>
    </p:spTree>
    <p:extLst>
      <p:ext uri="{BB962C8B-B14F-4D97-AF65-F5344CB8AC3E}">
        <p14:creationId xmlns:p14="http://schemas.microsoft.com/office/powerpoint/2010/main" val="3104372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Rectángulo 1"/>
          <p:cNvSpPr/>
          <p:nvPr/>
        </p:nvSpPr>
        <p:spPr>
          <a:xfrm rot="-21306000">
            <a:off x="1606680" y="455040"/>
            <a:ext cx="6755400" cy="639720"/>
          </a:xfrm>
          <a:prstGeom prst="rect">
            <a:avLst/>
          </a:prstGeom>
          <a:solidFill>
            <a:srgbClr val="000000"/>
          </a:solidFill>
          <a:ln>
            <a:noFill/>
          </a:ln>
          <a:effectLst>
            <a:outerShdw blurRad="225360" dist="50462" dir="5228255"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3">
            <a:schemeClr val="lt1"/>
          </a:lnRef>
          <a:fillRef idx="1">
            <a:schemeClr val="dk1"/>
          </a:fillRef>
          <a:effectRef idx="1">
            <a:schemeClr val="dk1"/>
          </a:effectRef>
          <a:fontRef idx="minor"/>
        </p:style>
        <p:txBody>
          <a:bodyPr anchor="t">
            <a:spAutoFit/>
          </a:bodyPr>
          <a:lstStyle/>
          <a:p>
            <a:pPr algn="ctr">
              <a:lnSpc>
                <a:spcPct val="100000"/>
              </a:lnSpc>
              <a:buNone/>
            </a:pPr>
            <a:r>
              <a:rPr lang="es-ES" sz="3600" b="1" strike="noStrike" spc="-1">
                <a:solidFill>
                  <a:srgbClr val="FFFFFF"/>
                </a:solidFill>
                <a:latin typeface="Calibri"/>
              </a:rPr>
              <a:t>TELCOMUNDO</a:t>
            </a:r>
            <a:endParaRPr lang="es-CO" sz="3600" b="0" strike="noStrike" spc="-1">
              <a:latin typeface="Arial"/>
            </a:endParaRPr>
          </a:p>
        </p:txBody>
      </p:sp>
      <p:sp>
        <p:nvSpPr>
          <p:cNvPr id="164" name="Rectángulo 2"/>
          <p:cNvSpPr/>
          <p:nvPr/>
        </p:nvSpPr>
        <p:spPr>
          <a:xfrm>
            <a:off x="1713960" y="1344600"/>
            <a:ext cx="6150240" cy="335340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algn="ctr">
              <a:lnSpc>
                <a:spcPct val="100000"/>
              </a:lnSpc>
              <a:buNone/>
            </a:pPr>
            <a:r>
              <a:rPr lang="es-ES" sz="2000" b="1" strike="noStrike" spc="-1">
                <a:solidFill>
                  <a:srgbClr val="000000"/>
                </a:solidFill>
                <a:latin typeface="Calibri"/>
              </a:rPr>
              <a:t>La empresa TELCOMUNDO es un agente comercial que trabaja con el portafolio del claro,  en donde se encarga principalmente de la telefonía móvil (planes de datos, minutos, mensajes de texto), fijas (hogares) y negocios, el cual busca la comodidad y brindarle el mejor servicio al usuario para que su experiencia con la empresa sea la más agradable.</a:t>
            </a:r>
            <a:endParaRPr lang="es-CO" sz="2000" b="0" strike="noStrike" spc="-1">
              <a:latin typeface="Arial"/>
            </a:endParaRPr>
          </a:p>
          <a:p>
            <a:pPr algn="ctr">
              <a:lnSpc>
                <a:spcPct val="100000"/>
              </a:lnSpc>
              <a:buNone/>
            </a:pPr>
            <a:endParaRPr lang="es-CO" sz="1400" b="0" strike="noStrike" spc="-1">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uadroTexto 2"/>
          <p:cNvSpPr/>
          <p:nvPr/>
        </p:nvSpPr>
        <p:spPr>
          <a:xfrm>
            <a:off x="0" y="-158040"/>
            <a:ext cx="7564680" cy="1735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s-ES" sz="5400" b="1" strike="noStrike" spc="-1">
                <a:solidFill>
                  <a:srgbClr val="404040"/>
                </a:solidFill>
                <a:latin typeface="Calibri"/>
              </a:rPr>
              <a:t>Pruebas del Sistema</a:t>
            </a:r>
            <a:endParaRPr lang="es-CO" sz="5400" b="0" strike="noStrike" spc="-1">
              <a:latin typeface="Arial"/>
            </a:endParaRPr>
          </a:p>
        </p:txBody>
      </p:sp>
      <p:sp>
        <p:nvSpPr>
          <p:cNvPr id="166" name="Rectángulo 4"/>
          <p:cNvSpPr/>
          <p:nvPr/>
        </p:nvSpPr>
        <p:spPr>
          <a:xfrm flipV="1">
            <a:off x="57600" y="719280"/>
            <a:ext cx="7371000" cy="45360"/>
          </a:xfrm>
          <a:prstGeom prst="rect">
            <a:avLst/>
          </a:prstGeom>
          <a:solidFill>
            <a:srgbClr val="FF6600"/>
          </a:solidFill>
          <a:ln>
            <a:noFill/>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67" name="Rectángulo 1"/>
          <p:cNvSpPr/>
          <p:nvPr/>
        </p:nvSpPr>
        <p:spPr>
          <a:xfrm>
            <a:off x="-56880" y="783360"/>
            <a:ext cx="9143640" cy="471492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a:lnSpc>
                <a:spcPct val="100000"/>
              </a:lnSpc>
              <a:buNone/>
            </a:pPr>
            <a:endParaRPr lang="es-CO" sz="1600" b="0" strike="noStrike" spc="-1">
              <a:latin typeface="Arial"/>
            </a:endParaRPr>
          </a:p>
          <a:p>
            <a:pPr>
              <a:lnSpc>
                <a:spcPct val="100000"/>
              </a:lnSpc>
              <a:buNone/>
            </a:pPr>
            <a:r>
              <a:rPr lang="es-ES" sz="1600" b="1" strike="noStrike" spc="-1">
                <a:solidFill>
                  <a:srgbClr val="000000"/>
                </a:solidFill>
                <a:latin typeface="Calibri"/>
              </a:rPr>
              <a:t>PRUEBA 1: </a:t>
            </a:r>
            <a:r>
              <a:rPr lang="es-ES" sz="1600" b="0" strike="noStrike" spc="-1">
                <a:solidFill>
                  <a:srgbClr val="000000"/>
                </a:solidFill>
                <a:latin typeface="Calibri"/>
              </a:rPr>
              <a:t>Se realiza validación en terreno con el asesor con el fin de validar el ingreso al sistema y el proceso de registro tanto de usuario como de ventas, se prueba ingresando contraseña: “1234” y repetir contraseña “123”  en donde el sistema arroja el error “contraseña no coincide”, en el registro también ingresamos 2 usuarios con el mismo Id también forzando a que nos arroje el error “Usuario ya registra” comprobando la funcionalidad del registro y los parámetros que se incluyeron para el mismo, en el caso de las ventas se ingresan varias validando su ingreso en la base de datos.</a:t>
            </a:r>
            <a:endParaRPr lang="es-CO" sz="1600" b="0" strike="noStrike" spc="-1">
              <a:latin typeface="Arial"/>
            </a:endParaRPr>
          </a:p>
          <a:p>
            <a:pPr>
              <a:lnSpc>
                <a:spcPct val="100000"/>
              </a:lnSpc>
              <a:buNone/>
            </a:pPr>
            <a:endParaRPr lang="es-CO" sz="1600" b="0" strike="noStrike" spc="-1">
              <a:latin typeface="Arial"/>
            </a:endParaRPr>
          </a:p>
          <a:p>
            <a:pPr>
              <a:lnSpc>
                <a:spcPct val="100000"/>
              </a:lnSpc>
              <a:buNone/>
            </a:pPr>
            <a:endParaRPr lang="es-CO" sz="1600" b="0" strike="noStrike" spc="-1">
              <a:latin typeface="Arial"/>
            </a:endParaRPr>
          </a:p>
          <a:p>
            <a:pPr>
              <a:lnSpc>
                <a:spcPct val="100000"/>
              </a:lnSpc>
              <a:buNone/>
            </a:pPr>
            <a:r>
              <a:rPr lang="es-ES" sz="1600" b="1" strike="noStrike" spc="-1">
                <a:solidFill>
                  <a:srgbClr val="000000"/>
                </a:solidFill>
                <a:latin typeface="Calibri"/>
              </a:rPr>
              <a:t>PRUEBA 2: </a:t>
            </a:r>
            <a:r>
              <a:rPr lang="es-ES" sz="1600" b="0" strike="noStrike" spc="-1">
                <a:solidFill>
                  <a:srgbClr val="000000"/>
                </a:solidFill>
                <a:latin typeface="Calibri"/>
              </a:rPr>
              <a:t>al momento de validar la liquidación se confirma que las ventas estén con la comisión correcta, así como también los bonos y descuentos esto se revisa contra la tabla de comisiones comprobando que las operaciones asignadas estén correctas, también se hace una prueba de estrés ingresando una gran cantidad de ventas a un solo usuario y probando las vistas de varios usuarios para validar el correcto funcionamiento. </a:t>
            </a:r>
            <a:endParaRPr lang="es-CO" sz="1600" b="0" strike="noStrike" spc="-1">
              <a:latin typeface="Arial"/>
            </a:endParaRPr>
          </a:p>
          <a:p>
            <a:pPr>
              <a:lnSpc>
                <a:spcPct val="100000"/>
              </a:lnSpc>
              <a:buNone/>
            </a:pPr>
            <a:br>
              <a:rPr sz="1600"/>
            </a:br>
            <a:br>
              <a:rPr sz="1600"/>
            </a:br>
            <a:endParaRPr lang="es-CO" sz="1600" b="0" strike="noStrike" spc="-1">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CuadroTexto 2"/>
          <p:cNvSpPr/>
          <p:nvPr/>
        </p:nvSpPr>
        <p:spPr>
          <a:xfrm>
            <a:off x="0" y="-47520"/>
            <a:ext cx="8314200" cy="1551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s-ES" sz="4800" b="1" strike="noStrike" spc="-1">
                <a:solidFill>
                  <a:srgbClr val="404040"/>
                </a:solidFill>
                <a:latin typeface="Calibri"/>
              </a:rPr>
              <a:t>Pruebas documental Estática</a:t>
            </a:r>
            <a:endParaRPr lang="es-CO" sz="4800" b="0" strike="noStrike" spc="-1">
              <a:latin typeface="Arial"/>
            </a:endParaRPr>
          </a:p>
        </p:txBody>
      </p:sp>
      <p:sp>
        <p:nvSpPr>
          <p:cNvPr id="169" name="Rectángulo 4"/>
          <p:cNvSpPr/>
          <p:nvPr/>
        </p:nvSpPr>
        <p:spPr>
          <a:xfrm flipV="1">
            <a:off x="131760" y="783000"/>
            <a:ext cx="7371000" cy="45360"/>
          </a:xfrm>
          <a:prstGeom prst="rect">
            <a:avLst/>
          </a:prstGeom>
          <a:solidFill>
            <a:srgbClr val="FF6600"/>
          </a:solidFill>
          <a:ln>
            <a:noFill/>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70" name="Rectángulo 1"/>
          <p:cNvSpPr/>
          <p:nvPr/>
        </p:nvSpPr>
        <p:spPr>
          <a:xfrm>
            <a:off x="0" y="1584720"/>
            <a:ext cx="9143640" cy="325476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a:lnSpc>
                <a:spcPct val="100000"/>
              </a:lnSpc>
              <a:buNone/>
            </a:pPr>
            <a:r>
              <a:rPr lang="es-ES" sz="1600" b="1" strike="noStrike" spc="-1">
                <a:solidFill>
                  <a:srgbClr val="000000"/>
                </a:solidFill>
                <a:latin typeface="Calibri"/>
              </a:rPr>
              <a:t>-</a:t>
            </a:r>
            <a:r>
              <a:rPr lang="es-ES" sz="1600" b="0" strike="noStrike" spc="-1">
                <a:solidFill>
                  <a:srgbClr val="000000"/>
                </a:solidFill>
                <a:latin typeface="Calibri"/>
              </a:rPr>
              <a:t>Se revisa desde el código comprobando que no hayan errores en comillas, llaves, comas o punto y comas.</a:t>
            </a:r>
            <a:endParaRPr lang="es-CO" sz="1600" b="0" strike="noStrike" spc="-1">
              <a:latin typeface="Arial"/>
            </a:endParaRPr>
          </a:p>
          <a:p>
            <a:pPr>
              <a:lnSpc>
                <a:spcPct val="100000"/>
              </a:lnSpc>
              <a:buNone/>
            </a:pPr>
            <a:endParaRPr lang="es-CO" sz="1600" b="0" strike="noStrike" spc="-1">
              <a:latin typeface="Arial"/>
            </a:endParaRPr>
          </a:p>
          <a:p>
            <a:pPr>
              <a:lnSpc>
                <a:spcPct val="100000"/>
              </a:lnSpc>
              <a:buNone/>
            </a:pPr>
            <a:r>
              <a:rPr lang="es-ES" sz="1600" b="0" strike="noStrike" spc="-1">
                <a:solidFill>
                  <a:srgbClr val="000000"/>
                </a:solidFill>
                <a:latin typeface="Calibri"/>
              </a:rPr>
              <a:t>-también se revisa la estructura para encontrar código innecesario o redundante para así eliminarlo.</a:t>
            </a:r>
            <a:endParaRPr lang="es-CO" sz="1600" b="0" strike="noStrike" spc="-1">
              <a:latin typeface="Arial"/>
            </a:endParaRPr>
          </a:p>
          <a:p>
            <a:pPr>
              <a:lnSpc>
                <a:spcPct val="100000"/>
              </a:lnSpc>
              <a:buNone/>
            </a:pPr>
            <a:endParaRPr lang="es-CO" sz="1600" b="0" strike="noStrike" spc="-1">
              <a:latin typeface="Arial"/>
            </a:endParaRPr>
          </a:p>
          <a:p>
            <a:pPr>
              <a:lnSpc>
                <a:spcPct val="100000"/>
              </a:lnSpc>
              <a:buNone/>
            </a:pPr>
            <a:r>
              <a:rPr lang="es-ES" sz="1600" b="0" strike="noStrike" spc="-1">
                <a:solidFill>
                  <a:srgbClr val="000000"/>
                </a:solidFill>
                <a:latin typeface="Calibri"/>
              </a:rPr>
              <a:t>-Se revisa la base de datos, en las tablas que los atributos sean los mismos que están en php, html y css  evitando la anulación de la conexión.</a:t>
            </a:r>
            <a:endParaRPr lang="es-CO" sz="1600" b="0" strike="noStrike" spc="-1">
              <a:latin typeface="Arial"/>
            </a:endParaRPr>
          </a:p>
          <a:p>
            <a:pPr>
              <a:lnSpc>
                <a:spcPct val="100000"/>
              </a:lnSpc>
              <a:buNone/>
            </a:pPr>
            <a:endParaRPr lang="es-CO" sz="1600" b="0" strike="noStrike" spc="-1">
              <a:latin typeface="Arial"/>
            </a:endParaRPr>
          </a:p>
          <a:p>
            <a:pPr>
              <a:lnSpc>
                <a:spcPct val="100000"/>
              </a:lnSpc>
              <a:buNone/>
            </a:pPr>
            <a:r>
              <a:rPr lang="es-ES" sz="1600" b="0" strike="noStrike" spc="-1">
                <a:solidFill>
                  <a:srgbClr val="000000"/>
                </a:solidFill>
                <a:latin typeface="Calibri"/>
              </a:rPr>
              <a:t>-en los casos de usos se pueden validar directamente con el cliente con el fin de confirmar la información que sea la misma que se planteo evitando mal entendidos</a:t>
            </a:r>
            <a:br>
              <a:rPr sz="1600"/>
            </a:br>
            <a:br>
              <a:rPr sz="1600"/>
            </a:br>
            <a:endParaRPr lang="es-CO" sz="16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CuadroTexto 1"/>
          <p:cNvSpPr/>
          <p:nvPr/>
        </p:nvSpPr>
        <p:spPr>
          <a:xfrm>
            <a:off x="156960" y="167400"/>
            <a:ext cx="8314200" cy="1551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s-ES" sz="4800" b="1" strike="noStrike" spc="-1">
                <a:solidFill>
                  <a:srgbClr val="404040"/>
                </a:solidFill>
                <a:latin typeface="Calibri"/>
              </a:rPr>
              <a:t>Pruebas unitarias al sistema</a:t>
            </a:r>
            <a:endParaRPr lang="es-CO" sz="4800" b="0" strike="noStrike" spc="-1">
              <a:latin typeface="Arial"/>
            </a:endParaRPr>
          </a:p>
        </p:txBody>
      </p:sp>
      <p:sp>
        <p:nvSpPr>
          <p:cNvPr id="172" name="Rectángulo 2"/>
          <p:cNvSpPr/>
          <p:nvPr/>
        </p:nvSpPr>
        <p:spPr>
          <a:xfrm>
            <a:off x="170280" y="998640"/>
            <a:ext cx="5369400" cy="562860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marL="285840" indent="-285840">
              <a:lnSpc>
                <a:spcPct val="100000"/>
              </a:lnSpc>
              <a:spcAft>
                <a:spcPts val="1199"/>
              </a:spcAft>
              <a:buClr>
                <a:srgbClr val="000000"/>
              </a:buClr>
              <a:buFont typeface="Arial"/>
              <a:buChar char="•"/>
            </a:pPr>
            <a:r>
              <a:rPr lang="es-CO" sz="1600" b="0" strike="noStrike" spc="-1">
                <a:solidFill>
                  <a:srgbClr val="000000"/>
                </a:solidFill>
                <a:latin typeface="Calibri"/>
              </a:rPr>
              <a:t>Se realizara la prueba con un asesor que quiera registrarse que no sea menor de edad. Actualizamos el test para enviar una persona adulta y al ejecutar va a funcionar sin problema, debemos cambiar el test para esperar un resultado entidad no procesable.</a:t>
            </a:r>
            <a:endParaRPr lang="es-CO" sz="1600" b="0" strike="noStrike" spc="-1">
              <a:latin typeface="Arial"/>
            </a:endParaRPr>
          </a:p>
          <a:p>
            <a:pPr marL="285840" indent="-285840">
              <a:lnSpc>
                <a:spcPct val="100000"/>
              </a:lnSpc>
              <a:spcAft>
                <a:spcPts val="1199"/>
              </a:spcAft>
              <a:buClr>
                <a:srgbClr val="000000"/>
              </a:buClr>
              <a:buFont typeface="Arial"/>
              <a:buChar char="•"/>
            </a:pPr>
            <a:r>
              <a:rPr lang="es-CO" sz="1600" b="0" strike="noStrike" spc="-1">
                <a:solidFill>
                  <a:srgbClr val="000000"/>
                </a:solidFill>
                <a:latin typeface="Calibri"/>
              </a:rPr>
              <a:t>Se aislaría la parte del código y verificamos que funcione a la </a:t>
            </a:r>
            <a:r>
              <a:rPr lang="es-MX" sz="1600" b="0" strike="noStrike" spc="-1">
                <a:solidFill>
                  <a:srgbClr val="000000"/>
                </a:solidFill>
                <a:latin typeface="Calibri"/>
              </a:rPr>
              <a:t>perfección. Son pequeños tests que validan el comportamiento del resultado.</a:t>
            </a:r>
            <a:endParaRPr lang="es-CO" sz="1600" b="0" strike="noStrike" spc="-1">
              <a:latin typeface="Arial"/>
            </a:endParaRPr>
          </a:p>
          <a:p>
            <a:pPr marL="285840" indent="-285840">
              <a:lnSpc>
                <a:spcPct val="100000"/>
              </a:lnSpc>
              <a:spcAft>
                <a:spcPts val="1199"/>
              </a:spcAft>
              <a:buClr>
                <a:srgbClr val="000000"/>
              </a:buClr>
              <a:buFont typeface="Arial"/>
              <a:buChar char="•"/>
            </a:pPr>
            <a:r>
              <a:rPr lang="es-MX" sz="1600" b="0" strike="noStrike" spc="-1">
                <a:solidFill>
                  <a:srgbClr val="000000"/>
                </a:solidFill>
                <a:latin typeface="Calibri"/>
              </a:rPr>
              <a:t>También podemos aislar el carrusel  para confirmar que quede  funcionando muy bien para que sean reales y no estén cancelando el servicio fácilmente.</a:t>
            </a:r>
            <a:endParaRPr lang="es-CO" sz="1600" b="0" strike="noStrike" spc="-1">
              <a:latin typeface="Arial"/>
            </a:endParaRPr>
          </a:p>
          <a:p>
            <a:pPr marL="285840" indent="-285840">
              <a:lnSpc>
                <a:spcPct val="100000"/>
              </a:lnSpc>
              <a:spcAft>
                <a:spcPts val="1199"/>
              </a:spcAft>
              <a:buClr>
                <a:srgbClr val="000000"/>
              </a:buClr>
              <a:buFont typeface="Arial"/>
              <a:buChar char="•"/>
            </a:pPr>
            <a:r>
              <a:rPr lang="es-MX" sz="1600" b="0" strike="noStrike" spc="-1">
                <a:solidFill>
                  <a:srgbClr val="000000"/>
                </a:solidFill>
                <a:latin typeface="Calibri"/>
              </a:rPr>
              <a:t>Los beneficios que obtenemos es que vamos a obtener confianza en el código y que se ejecute como lo esperamos. </a:t>
            </a:r>
            <a:endParaRPr lang="es-CO" sz="1600" b="0" strike="noStrike" spc="-1">
              <a:latin typeface="Arial"/>
            </a:endParaRPr>
          </a:p>
          <a:p>
            <a:pPr>
              <a:lnSpc>
                <a:spcPct val="100000"/>
              </a:lnSpc>
              <a:spcAft>
                <a:spcPts val="1199"/>
              </a:spcAft>
              <a:buNone/>
            </a:pPr>
            <a:endParaRPr lang="es-CO" sz="1600" b="0" strike="noStrike" spc="-1">
              <a:latin typeface="Arial"/>
            </a:endParaRPr>
          </a:p>
          <a:p>
            <a:pPr>
              <a:lnSpc>
                <a:spcPct val="100000"/>
              </a:lnSpc>
              <a:spcAft>
                <a:spcPts val="1199"/>
              </a:spcAft>
              <a:buNone/>
            </a:pPr>
            <a:endParaRPr lang="es-CO" sz="1600" b="0" strike="noStrike" spc="-1">
              <a:latin typeface="Arial"/>
            </a:endParaRPr>
          </a:p>
          <a:p>
            <a:pPr>
              <a:lnSpc>
                <a:spcPct val="100000"/>
              </a:lnSpc>
              <a:spcAft>
                <a:spcPts val="1199"/>
              </a:spcAft>
              <a:buNone/>
            </a:pPr>
            <a:endParaRPr lang="es-CO" sz="1600" b="0" strike="noStrike" spc="-1">
              <a:latin typeface="Arial"/>
            </a:endParaRPr>
          </a:p>
        </p:txBody>
      </p:sp>
      <p:pic>
        <p:nvPicPr>
          <p:cNvPr id="173" name="Imagen 3"/>
          <p:cNvPicPr/>
          <p:nvPr/>
        </p:nvPicPr>
        <p:blipFill>
          <a:blip r:embed="rId2"/>
          <a:srcRect t="7976"/>
          <a:stretch/>
        </p:blipFill>
        <p:spPr>
          <a:xfrm>
            <a:off x="6104880" y="1584720"/>
            <a:ext cx="2868480" cy="3390840"/>
          </a:xfrm>
          <a:prstGeom prst="rect">
            <a:avLst/>
          </a:prstGeom>
          <a:ln w="0">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Rectángulo 1"/>
          <p:cNvSpPr/>
          <p:nvPr/>
        </p:nvSpPr>
        <p:spPr>
          <a:xfrm>
            <a:off x="2005920" y="326880"/>
            <a:ext cx="6053040" cy="516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s-ES" sz="2800" b="1" strike="noStrike" spc="-1">
                <a:solidFill>
                  <a:srgbClr val="404040"/>
                </a:solidFill>
                <a:latin typeface="Calibri"/>
              </a:rPr>
              <a:t>Pruebas  funcionales sistema</a:t>
            </a:r>
            <a:endParaRPr lang="es-CO" sz="2800" b="0" strike="noStrike" spc="-1">
              <a:latin typeface="Arial"/>
            </a:endParaRPr>
          </a:p>
        </p:txBody>
      </p:sp>
      <p:sp>
        <p:nvSpPr>
          <p:cNvPr id="175" name="Rectángulo 2"/>
          <p:cNvSpPr/>
          <p:nvPr/>
        </p:nvSpPr>
        <p:spPr>
          <a:xfrm>
            <a:off x="370440" y="1281240"/>
            <a:ext cx="4108680" cy="329175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s-CO" sz="1600" b="0" strike="noStrike" spc="-1" dirty="0">
                <a:solidFill>
                  <a:srgbClr val="000000"/>
                </a:solidFill>
                <a:latin typeface="Calibri"/>
              </a:rPr>
              <a:t>Las pruebas funcionales se llevan a cabo para comprobar las características críticas para el negocio, la funcionalidad y la usabilidad. Las pruebas funcionales garantizan que las características y funcionalidades del software se comportan según lo esperado sin ningún problema. También hacen parte del tipo de caja negra ya que estas se pueden ser ejecutadas sin tener conocimiento de los mecanismos internos del software bajo análisis. Y en las pruebas ya que el </a:t>
            </a:r>
            <a:r>
              <a:rPr lang="es-CO" sz="1600" b="0" strike="noStrike" spc="-1" dirty="0" err="1">
                <a:solidFill>
                  <a:srgbClr val="000000"/>
                </a:solidFill>
                <a:latin typeface="Calibri"/>
              </a:rPr>
              <a:t>tester</a:t>
            </a:r>
            <a:r>
              <a:rPr lang="es-CO" sz="1600" b="0" strike="noStrike" spc="-1" dirty="0">
                <a:solidFill>
                  <a:srgbClr val="000000"/>
                </a:solidFill>
                <a:latin typeface="Calibri"/>
              </a:rPr>
              <a:t> es el desarrollador y no esta involucrado el desarrollo del software</a:t>
            </a:r>
          </a:p>
          <a:p>
            <a:pPr>
              <a:lnSpc>
                <a:spcPct val="100000"/>
              </a:lnSpc>
              <a:buNone/>
            </a:pPr>
            <a:endParaRPr lang="es-CO" sz="1600" b="0" strike="noStrike" spc="-1" dirty="0">
              <a:latin typeface="Arial"/>
            </a:endParaRPr>
          </a:p>
        </p:txBody>
      </p:sp>
      <p:pic>
        <p:nvPicPr>
          <p:cNvPr id="176" name="Picture 2" descr="Tipos de pruebas de software: diferencias y ejemplos - LoadView"/>
          <p:cNvPicPr/>
          <p:nvPr/>
        </p:nvPicPr>
        <p:blipFill>
          <a:blip r:embed="rId2"/>
          <a:stretch/>
        </p:blipFill>
        <p:spPr>
          <a:xfrm>
            <a:off x="4572000" y="1095480"/>
            <a:ext cx="4571640" cy="3047760"/>
          </a:xfrm>
          <a:prstGeom prst="rect">
            <a:avLst/>
          </a:prstGeom>
          <a:ln w="0">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F5BF98-120C-48A7-9ED7-32901DA79EC9}"/>
              </a:ext>
            </a:extLst>
          </p:cNvPr>
          <p:cNvSpPr>
            <a:spLocks noGrp="1"/>
          </p:cNvSpPr>
          <p:nvPr>
            <p:ph type="title"/>
          </p:nvPr>
        </p:nvSpPr>
        <p:spPr/>
        <p:txBody>
          <a:bodyPr/>
          <a:lstStyle/>
          <a:p>
            <a:endParaRPr lang="es-419"/>
          </a:p>
        </p:txBody>
      </p:sp>
      <p:sp>
        <p:nvSpPr>
          <p:cNvPr id="3" name="Subtítulo 2">
            <a:extLst>
              <a:ext uri="{FF2B5EF4-FFF2-40B4-BE49-F238E27FC236}">
                <a16:creationId xmlns:a16="http://schemas.microsoft.com/office/drawing/2014/main" id="{A1D09706-B0BC-4FC4-959D-3C7F7816BB1B}"/>
              </a:ext>
            </a:extLst>
          </p:cNvPr>
          <p:cNvSpPr>
            <a:spLocks noGrp="1"/>
          </p:cNvSpPr>
          <p:nvPr>
            <p:ph type="subTitle"/>
          </p:nvPr>
        </p:nvSpPr>
        <p:spPr/>
        <p:txBody>
          <a:bodyPr/>
          <a:lstStyle/>
          <a:p>
            <a:endParaRPr lang="es-419"/>
          </a:p>
        </p:txBody>
      </p:sp>
      <p:pic>
        <p:nvPicPr>
          <p:cNvPr id="4" name="¿Qué son las Pruebas Funcionales_">
            <a:hlinkClick r:id="" action="ppaction://media"/>
            <a:extLst>
              <a:ext uri="{FF2B5EF4-FFF2-40B4-BE49-F238E27FC236}">
                <a16:creationId xmlns:a16="http://schemas.microsoft.com/office/drawing/2014/main" id="{EA71575E-892D-4698-B91A-953FEF51179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7446" y="-574158"/>
            <a:ext cx="9251065" cy="5777023"/>
          </a:xfrm>
          <a:prstGeom prst="rect">
            <a:avLst/>
          </a:prstGeom>
        </p:spPr>
      </p:pic>
    </p:spTree>
    <p:extLst>
      <p:ext uri="{BB962C8B-B14F-4D97-AF65-F5344CB8AC3E}">
        <p14:creationId xmlns:p14="http://schemas.microsoft.com/office/powerpoint/2010/main" val="2864823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72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Rectángulo 1"/>
          <p:cNvSpPr/>
          <p:nvPr/>
        </p:nvSpPr>
        <p:spPr>
          <a:xfrm>
            <a:off x="1800536" y="113040"/>
            <a:ext cx="4834180" cy="52176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s-ES" sz="2800" b="1" strike="noStrike" spc="-1" dirty="0">
                <a:solidFill>
                  <a:srgbClr val="404040"/>
                </a:solidFill>
                <a:latin typeface="Calibri"/>
              </a:rPr>
              <a:t>Pruebas  funcionales sistema</a:t>
            </a:r>
            <a:endParaRPr lang="es-CO" sz="2800" b="0" strike="noStrike" spc="-1" dirty="0">
              <a:latin typeface="Arial"/>
            </a:endParaRPr>
          </a:p>
        </p:txBody>
      </p:sp>
      <p:sp>
        <p:nvSpPr>
          <p:cNvPr id="178" name="CuadroTexto 3"/>
          <p:cNvSpPr/>
          <p:nvPr/>
        </p:nvSpPr>
        <p:spPr>
          <a:xfrm>
            <a:off x="312480" y="891360"/>
            <a:ext cx="8356680" cy="119887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buClr>
                <a:srgbClr val="000000"/>
              </a:buClr>
              <a:buFont typeface="Arial"/>
              <a:buChar char="•"/>
            </a:pPr>
            <a:r>
              <a:rPr lang="es-CO" sz="1800" b="0" strike="noStrike" spc="-1" dirty="0">
                <a:solidFill>
                  <a:srgbClr val="000000"/>
                </a:solidFill>
                <a:latin typeface="Calibri"/>
              </a:rPr>
              <a:t>1 prueba : </a:t>
            </a:r>
            <a:r>
              <a:rPr lang="es-419" spc="-1" dirty="0">
                <a:solidFill>
                  <a:srgbClr val="000000"/>
                </a:solidFill>
                <a:latin typeface="Calibri"/>
              </a:rPr>
              <a:t>se hará una prueba de ejecución antes de entregar nuestro aplicación y después de 12 meses se ara una actualización   basada en la ejecución ,revisión y retroalimentación de la funcionalidades</a:t>
            </a:r>
            <a:endParaRPr lang="es-CO" sz="1800" b="0" strike="noStrike" spc="-1" dirty="0">
              <a:latin typeface="Arial"/>
            </a:endParaRPr>
          </a:p>
          <a:p>
            <a:pPr>
              <a:lnSpc>
                <a:spcPct val="100000"/>
              </a:lnSpc>
              <a:buNone/>
            </a:pPr>
            <a:endParaRPr lang="es-CO" sz="1800" b="0" strike="noStrike" spc="-1" dirty="0">
              <a:latin typeface="Arial"/>
            </a:endParaRPr>
          </a:p>
        </p:txBody>
      </p:sp>
      <p:sp>
        <p:nvSpPr>
          <p:cNvPr id="179" name="Rectángulo 4"/>
          <p:cNvSpPr/>
          <p:nvPr/>
        </p:nvSpPr>
        <p:spPr>
          <a:xfrm>
            <a:off x="312480" y="2051067"/>
            <a:ext cx="758088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buClr>
                <a:srgbClr val="000000"/>
              </a:buClr>
              <a:buFont typeface="Arial"/>
              <a:buChar char="•"/>
            </a:pPr>
            <a:r>
              <a:rPr lang="es-CO" sz="1800" b="0" strike="noStrike" spc="-1" dirty="0">
                <a:solidFill>
                  <a:srgbClr val="000000"/>
                </a:solidFill>
                <a:latin typeface="Calibri"/>
              </a:rPr>
              <a:t>2 prueba : se le garantiza al cliente  el comportamiento esperado de todas las funcionalidades ejecutándolo en tiempo real  para la aceptación  de la aplicación web </a:t>
            </a:r>
            <a:endParaRPr lang="es-CO" sz="1800" b="0" strike="noStrike" spc="-1" dirty="0">
              <a:latin typeface="Arial"/>
            </a:endParaRPr>
          </a:p>
        </p:txBody>
      </p:sp>
      <p:pic>
        <p:nvPicPr>
          <p:cNvPr id="2" name="Imagen 1">
            <a:extLst>
              <a:ext uri="{FF2B5EF4-FFF2-40B4-BE49-F238E27FC236}">
                <a16:creationId xmlns:a16="http://schemas.microsoft.com/office/drawing/2014/main" id="{E3210958-3E2A-4F77-815A-032F688A81D9}"/>
              </a:ext>
            </a:extLst>
          </p:cNvPr>
          <p:cNvPicPr>
            <a:picLocks noChangeAspect="1"/>
          </p:cNvPicPr>
          <p:nvPr/>
        </p:nvPicPr>
        <p:blipFill>
          <a:blip r:embed="rId2"/>
          <a:stretch>
            <a:fillRect/>
          </a:stretch>
        </p:blipFill>
        <p:spPr>
          <a:xfrm>
            <a:off x="106326" y="3162140"/>
            <a:ext cx="3048000" cy="1704975"/>
          </a:xfrm>
          <a:prstGeom prst="rect">
            <a:avLst/>
          </a:prstGeom>
        </p:spPr>
      </p:pic>
      <p:pic>
        <p:nvPicPr>
          <p:cNvPr id="3" name="Imagen 2">
            <a:extLst>
              <a:ext uri="{FF2B5EF4-FFF2-40B4-BE49-F238E27FC236}">
                <a16:creationId xmlns:a16="http://schemas.microsoft.com/office/drawing/2014/main" id="{976988C8-9621-47F6-8F08-F3FF8922EC47}"/>
              </a:ext>
            </a:extLst>
          </p:cNvPr>
          <p:cNvPicPr>
            <a:picLocks noChangeAspect="1"/>
          </p:cNvPicPr>
          <p:nvPr/>
        </p:nvPicPr>
        <p:blipFill>
          <a:blip r:embed="rId3"/>
          <a:stretch>
            <a:fillRect/>
          </a:stretch>
        </p:blipFill>
        <p:spPr>
          <a:xfrm>
            <a:off x="4757441" y="2923971"/>
            <a:ext cx="3613926" cy="203283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A1367D-839E-490C-8279-ACC4D464DD9C}"/>
              </a:ext>
            </a:extLst>
          </p:cNvPr>
          <p:cNvSpPr>
            <a:spLocks noGrp="1"/>
          </p:cNvSpPr>
          <p:nvPr>
            <p:ph type="title"/>
          </p:nvPr>
        </p:nvSpPr>
        <p:spPr>
          <a:xfrm>
            <a:off x="0" y="0"/>
            <a:ext cx="8229240" cy="858600"/>
          </a:xfrm>
        </p:spPr>
        <p:txBody>
          <a:bodyPr/>
          <a:lstStyle/>
          <a:p>
            <a:r>
              <a:rPr lang="es-419" sz="2800" dirty="0"/>
              <a:t>¿Qué quiere decir prueba funcional?</a:t>
            </a:r>
          </a:p>
        </p:txBody>
      </p:sp>
      <p:sp>
        <p:nvSpPr>
          <p:cNvPr id="4" name="Rectángulo 3">
            <a:extLst>
              <a:ext uri="{FF2B5EF4-FFF2-40B4-BE49-F238E27FC236}">
                <a16:creationId xmlns:a16="http://schemas.microsoft.com/office/drawing/2014/main" id="{0DE43634-BD91-482C-A02B-196A1B18CAF8}"/>
              </a:ext>
            </a:extLst>
          </p:cNvPr>
          <p:cNvSpPr/>
          <p:nvPr/>
        </p:nvSpPr>
        <p:spPr>
          <a:xfrm>
            <a:off x="99238" y="1316185"/>
            <a:ext cx="9144000" cy="3170099"/>
          </a:xfrm>
          <a:prstGeom prst="rect">
            <a:avLst/>
          </a:prstGeom>
          <a:noFill/>
        </p:spPr>
        <p:txBody>
          <a:bodyPr wrap="square" lIns="91440" tIns="45720" rIns="91440" bIns="45720">
            <a:spAutoFit/>
          </a:bodyPr>
          <a:lstStyle/>
          <a:p>
            <a:r>
              <a:rPr lang="es-ES" sz="2000" b="0" cap="none" spc="0" dirty="0">
                <a:ln w="0"/>
                <a:solidFill>
                  <a:schemeClr val="tx1"/>
                </a:solidFill>
                <a:effectLst>
                  <a:outerShdw blurRad="38100" dist="19050" dir="2700000" algn="tl" rotWithShape="0">
                    <a:schemeClr val="dk1">
                      <a:alpha val="40000"/>
                    </a:schemeClr>
                  </a:outerShdw>
                </a:effectLst>
              </a:rPr>
              <a:t>Para nuestra empresa de TELCOMUNDO S.A una prueba funcional es muy útil ya que como anteriormente hablamos de que estamos implementando un aplicativo web para el mejor funcionamiento de ventas y registros de las ventas y compras por parte de los asesores y clientes , así  nosotros podemos llevar un orden y control del aplicativo  para ver como va funcionando y lo  mas importante  es que nuestro cliente se sienta muy satisfecho por el servicio que se le esta prestando y tambié</a:t>
            </a:r>
            <a:r>
              <a:rPr lang="es-ES" sz="2000" dirty="0">
                <a:ln w="0"/>
                <a:effectLst>
                  <a:outerShdw blurRad="38100" dist="19050" dir="2700000" algn="tl" rotWithShape="0">
                    <a:schemeClr val="dk1">
                      <a:alpha val="40000"/>
                    </a:schemeClr>
                  </a:outerShdw>
                </a:effectLst>
              </a:rPr>
              <a:t>n podemos saber si tienen alguna novedad para nosotros como empresa nacional podamos mejorar y seguir creciendo con el aplicativo web que se le esta  implementado a nuestra empresa entonces las pruebas funcionales para nosotros son muy importantes .</a:t>
            </a:r>
            <a:endParaRPr lang="es-E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6467871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815</TotalTime>
  <Words>1476</Words>
  <Application>Microsoft Office PowerPoint</Application>
  <PresentationFormat>Presentación en pantalla (16:9)</PresentationFormat>
  <Paragraphs>51</Paragraphs>
  <Slides>18</Slides>
  <Notes>2</Notes>
  <HiddenSlides>0</HiddenSlides>
  <MMClips>2</MMClips>
  <ScaleCrop>false</ScaleCrop>
  <HeadingPairs>
    <vt:vector size="6" baseType="variant">
      <vt:variant>
        <vt:lpstr>Fuentes usadas</vt:lpstr>
      </vt:variant>
      <vt:variant>
        <vt:i4>6</vt:i4>
      </vt:variant>
      <vt:variant>
        <vt:lpstr>Tema</vt:lpstr>
      </vt:variant>
      <vt:variant>
        <vt:i4>4</vt:i4>
      </vt:variant>
      <vt:variant>
        <vt:lpstr>Títulos de diapositiva</vt:lpstr>
      </vt:variant>
      <vt:variant>
        <vt:i4>18</vt:i4>
      </vt:variant>
    </vt:vector>
  </HeadingPairs>
  <TitlesOfParts>
    <vt:vector size="28" baseType="lpstr">
      <vt:lpstr>Arial</vt:lpstr>
      <vt:lpstr>Calibir</vt:lpstr>
      <vt:lpstr>Calibri</vt:lpstr>
      <vt:lpstr>Symbol</vt:lpstr>
      <vt:lpstr>Times New Roman</vt:lpstr>
      <vt:lpstr>Wingdings</vt:lpstr>
      <vt:lpstr>Office Theme</vt:lpstr>
      <vt:lpstr>Office Theme</vt:lpstr>
      <vt:lpstr>Office Theme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¿Qué quiere decir prueba funcional?</vt:lpstr>
      <vt:lpstr>Presentación de PowerPoint</vt:lpstr>
      <vt:lpstr>Presentación de PowerPoint</vt:lpstr>
      <vt:lpstr>Presentación de PowerPoint</vt:lpstr>
      <vt:lpstr>Presentación de PowerPoint</vt:lpstr>
      <vt:lpstr>Presentación de PowerPoint</vt:lpstr>
      <vt:lpstr>Pruebas Bajo La Técnica De La Caja Negra</vt:lpstr>
      <vt:lpstr>Presentación de PowerPoint</vt:lpstr>
      <vt:lpstr>Pruebas De Interfaz</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Leonardo Cantor</dc:creator>
  <dc:description/>
  <cp:lastModifiedBy>julian torres</cp:lastModifiedBy>
  <cp:revision>44</cp:revision>
  <dcterms:created xsi:type="dcterms:W3CDTF">2019-11-27T03:16:21Z</dcterms:created>
  <dcterms:modified xsi:type="dcterms:W3CDTF">2022-11-30T23:59:28Z</dcterms:modified>
  <dc:language>es-CO</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vt:i4>
  </property>
  <property fmtid="{D5CDD505-2E9C-101B-9397-08002B2CF9AE}" pid="3" name="PresentationFormat">
    <vt:lpwstr>Presentación en pantalla (16:9)</vt:lpwstr>
  </property>
  <property fmtid="{D5CDD505-2E9C-101B-9397-08002B2CF9AE}" pid="4" name="Slides">
    <vt:i4>12</vt:i4>
  </property>
</Properties>
</file>